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7" r:id="rId2"/>
  </p:sldMasterIdLst>
  <p:notesMasterIdLst>
    <p:notesMasterId r:id="rId70"/>
  </p:notesMasterIdLst>
  <p:handoutMasterIdLst>
    <p:handoutMasterId r:id="rId71"/>
  </p:handoutMasterIdLst>
  <p:sldIdLst>
    <p:sldId id="259" r:id="rId3"/>
    <p:sldId id="1291" r:id="rId4"/>
    <p:sldId id="1295" r:id="rId5"/>
    <p:sldId id="1296" r:id="rId6"/>
    <p:sldId id="1297" r:id="rId7"/>
    <p:sldId id="1298" r:id="rId8"/>
    <p:sldId id="1299" r:id="rId9"/>
    <p:sldId id="1300" r:id="rId10"/>
    <p:sldId id="1301" r:id="rId11"/>
    <p:sldId id="1302" r:id="rId12"/>
    <p:sldId id="1303" r:id="rId13"/>
    <p:sldId id="1304" r:id="rId14"/>
    <p:sldId id="1305" r:id="rId15"/>
    <p:sldId id="1290" r:id="rId16"/>
    <p:sldId id="1306" r:id="rId17"/>
    <p:sldId id="1307" r:id="rId18"/>
    <p:sldId id="1308" r:id="rId19"/>
    <p:sldId id="1309" r:id="rId20"/>
    <p:sldId id="1310" r:id="rId21"/>
    <p:sldId id="1311" r:id="rId22"/>
    <p:sldId id="1312" r:id="rId23"/>
    <p:sldId id="1313" r:id="rId24"/>
    <p:sldId id="1314" r:id="rId25"/>
    <p:sldId id="1315" r:id="rId26"/>
    <p:sldId id="1316" r:id="rId27"/>
    <p:sldId id="1317" r:id="rId28"/>
    <p:sldId id="1318" r:id="rId29"/>
    <p:sldId id="1319" r:id="rId30"/>
    <p:sldId id="1320" r:id="rId31"/>
    <p:sldId id="1321" r:id="rId32"/>
    <p:sldId id="1322" r:id="rId33"/>
    <p:sldId id="1323" r:id="rId34"/>
    <p:sldId id="1324" r:id="rId35"/>
    <p:sldId id="1325" r:id="rId36"/>
    <p:sldId id="1048" r:id="rId37"/>
    <p:sldId id="1326" r:id="rId38"/>
    <p:sldId id="1327" r:id="rId39"/>
    <p:sldId id="1328" r:id="rId40"/>
    <p:sldId id="1329" r:id="rId41"/>
    <p:sldId id="1330" r:id="rId42"/>
    <p:sldId id="1331" r:id="rId43"/>
    <p:sldId id="1332" r:id="rId44"/>
    <p:sldId id="1333" r:id="rId45"/>
    <p:sldId id="1334" r:id="rId46"/>
    <p:sldId id="1289" r:id="rId47"/>
    <p:sldId id="1335" r:id="rId48"/>
    <p:sldId id="1336" r:id="rId49"/>
    <p:sldId id="1337" r:id="rId50"/>
    <p:sldId id="1338" r:id="rId51"/>
    <p:sldId id="1339" r:id="rId52"/>
    <p:sldId id="1340" r:id="rId53"/>
    <p:sldId id="1341" r:id="rId54"/>
    <p:sldId id="1342" r:id="rId55"/>
    <p:sldId id="1343" r:id="rId56"/>
    <p:sldId id="1344" r:id="rId57"/>
    <p:sldId id="1345" r:id="rId58"/>
    <p:sldId id="1346" r:id="rId59"/>
    <p:sldId id="1347" r:id="rId60"/>
    <p:sldId id="1349" r:id="rId61"/>
    <p:sldId id="1348" r:id="rId62"/>
    <p:sldId id="1350" r:id="rId63"/>
    <p:sldId id="1352" r:id="rId64"/>
    <p:sldId id="1351" r:id="rId65"/>
    <p:sldId id="1353" r:id="rId66"/>
    <p:sldId id="1354" r:id="rId67"/>
    <p:sldId id="1288" r:id="rId68"/>
    <p:sldId id="1228" r:id="rId6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extLst>
    <p:ext uri="{EFAFB233-063F-42B5-8137-9DF3F51BA10A}">
      <p15:sldGuideLst xmlns:p15="http://schemas.microsoft.com/office/powerpoint/2012/main">
        <p15:guide id="1" orient="horz" pos="1643">
          <p15:clr>
            <a:srgbClr val="A4A3A4"/>
          </p15:clr>
        </p15:guide>
        <p15:guide id="2" pos="290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ECEEF3"/>
    <a:srgbClr val="CCCCCC"/>
    <a:srgbClr val="FCECE8"/>
    <a:srgbClr val="FFFFFF"/>
    <a:srgbClr val="818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01" autoAdjust="0"/>
    <p:restoredTop sz="64573" autoAdjust="0"/>
  </p:normalViewPr>
  <p:slideViewPr>
    <p:cSldViewPr snapToGrid="0" showGuides="1">
      <p:cViewPr varScale="1">
        <p:scale>
          <a:sx n="73" d="100"/>
          <a:sy n="73" d="100"/>
        </p:scale>
        <p:origin x="1546" y="43"/>
      </p:cViewPr>
      <p:guideLst>
        <p:guide orient="horz" pos="1643"/>
        <p:guide pos="2903"/>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s-VE" dirty="0">
              <a:uFillTx/>
            </a:endParaRP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B998BAE2-6C42-43CB-9793-2376CA1590EB}" type="datetimeFigureOut">
              <a:rPr lang="es-VE" smtClean="0">
                <a:uFillTx/>
              </a:rPr>
              <a:t>2/1/2022</a:t>
            </a:fld>
            <a:endParaRPr lang="es-VE" dirty="0">
              <a:uFillTx/>
            </a:endParaRP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s-VE" dirty="0">
              <a:uFillTx/>
            </a:endParaRP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B7623DD5-4EB4-4103-AC71-9E788B45B543}" type="slidenum">
              <a:rPr lang="es-VE" smtClean="0">
                <a:uFillTx/>
              </a:rPr>
              <a:t>‹#›</a:t>
            </a:fld>
            <a:endParaRPr lang="es-VE"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lesson covers</a:t>
            </a:r>
          </a:p>
          <a:p>
            <a:r>
              <a:rPr lang="en-US" dirty="0"/>
              <a:t>Using Apollo Client in plain JavaScript and React</a:t>
            </a:r>
          </a:p>
          <a:p>
            <a:r>
              <a:rPr lang="en-US" dirty="0"/>
              <a:t>Understanding Apollo’s links and cache</a:t>
            </a:r>
          </a:p>
          <a:p>
            <a:r>
              <a:rPr lang="en-US" dirty="0"/>
              <a:t>Using Apollo’s hook functions for queries and mutations</a:t>
            </a:r>
          </a:p>
          <a:p>
            <a:r>
              <a:rPr lang="en-US" dirty="0"/>
              <a:t>Managing local app state with Apollo</a:t>
            </a:r>
          </a:p>
          <a:p>
            <a:r>
              <a:rPr lang="en-US" dirty="0"/>
              <a:t>Implementing and using </a:t>
            </a:r>
            <a:r>
              <a:rPr lang="en-US" dirty="0" err="1"/>
              <a:t>GraphQL</a:t>
            </a:r>
            <a:r>
              <a:rPr lang="en-US" dirty="0"/>
              <a:t> subscriptions over </a:t>
            </a:r>
            <a:r>
              <a:rPr lang="en-US" dirty="0" err="1"/>
              <a:t>WebSockets</a:t>
            </a:r>
            <a:endParaRPr lang="en-US" dirty="0"/>
          </a:p>
          <a:p>
            <a:r>
              <a:rPr lang="en-US" dirty="0"/>
              <a:t>Shortly after </a:t>
            </a:r>
            <a:r>
              <a:rPr lang="en-US" dirty="0" err="1"/>
              <a:t>GraphQL</a:t>
            </a:r>
            <a:r>
              <a:rPr lang="en-US" dirty="0"/>
              <a:t> implementations started getting attention on GitHub, another class of </a:t>
            </a:r>
            <a:r>
              <a:rPr lang="en-US" dirty="0" err="1"/>
              <a:t>GraphQL</a:t>
            </a:r>
            <a:r>
              <a:rPr lang="en-US" dirty="0"/>
              <a:t> libraries began to attract notice as well: client libraries.</a:t>
            </a:r>
          </a:p>
          <a:p>
            <a:endParaRPr lang="en-US" dirty="0"/>
          </a:p>
          <a:p>
            <a:r>
              <a:rPr lang="en-US" dirty="0" err="1"/>
              <a:t>GraphQL</a:t>
            </a:r>
            <a:r>
              <a:rPr lang="en-US" dirty="0"/>
              <a:t> client libraries are designed to manage communications between frontend applications and backend </a:t>
            </a:r>
            <a:r>
              <a:rPr lang="en-US" dirty="0" err="1"/>
              <a:t>GraphQL</a:t>
            </a:r>
            <a:r>
              <a:rPr lang="en-US" dirty="0"/>
              <a:t> services. A client library abstracts the tasks of asking a </a:t>
            </a:r>
            <a:r>
              <a:rPr lang="en-US" dirty="0" err="1"/>
              <a:t>GraphQL</a:t>
            </a:r>
            <a:r>
              <a:rPr lang="en-US" dirty="0"/>
              <a:t> service for data, instructing it to do mutations, and making its data responses available to the view layer of a frontend application.</a:t>
            </a:r>
          </a:p>
          <a:p>
            <a:endParaRPr lang="en-US" dirty="0"/>
          </a:p>
          <a:p>
            <a:r>
              <a:rPr lang="en-US" dirty="0"/>
              <a:t>Just as a </a:t>
            </a:r>
            <a:r>
              <a:rPr lang="en-US" dirty="0" err="1"/>
              <a:t>GraphQL</a:t>
            </a:r>
            <a:r>
              <a:rPr lang="en-US" dirty="0"/>
              <a:t> service can be thought of as an agent that does all the communication with your databases, a </a:t>
            </a:r>
            <a:r>
              <a:rPr lang="en-US" dirty="0" err="1"/>
              <a:t>GraphQL</a:t>
            </a:r>
            <a:r>
              <a:rPr lang="en-US" dirty="0"/>
              <a:t> client can be thought of as an agent that does all the communication with your </a:t>
            </a:r>
            <a:r>
              <a:rPr lang="en-US" dirty="0" err="1"/>
              <a:t>GraphQL</a:t>
            </a:r>
            <a:r>
              <a:rPr lang="en-US" dirty="0"/>
              <a:t> services.</a:t>
            </a:r>
          </a:p>
          <a:p>
            <a:endParaRPr lang="en-US" dirty="0"/>
          </a:p>
          <a:p>
            <a:r>
              <a:rPr lang="en-US" dirty="0"/>
              <a:t>Many </a:t>
            </a:r>
            <a:r>
              <a:rPr lang="en-US" dirty="0" err="1"/>
              <a:t>GraphQL</a:t>
            </a:r>
            <a:r>
              <a:rPr lang="en-US" dirty="0"/>
              <a:t> client libraries also have server components to enrich the server experience and support common frontend application requirements like caching, paginating through lists, and using real-time data.</a:t>
            </a:r>
          </a:p>
          <a:p>
            <a:endParaRPr lang="en-US" dirty="0"/>
          </a:p>
          <a:p>
            <a:r>
              <a:rPr lang="en-US" dirty="0"/>
              <a:t>Some </a:t>
            </a:r>
            <a:r>
              <a:rPr lang="en-US" dirty="0" err="1"/>
              <a:t>GraphQL</a:t>
            </a:r>
            <a:r>
              <a:rPr lang="en-US" dirty="0"/>
              <a:t> clients are designed to work with React exclusively. The most popular one in that category is Relay (</a:t>
            </a:r>
            <a:r>
              <a:rPr lang="en-US" dirty="0" err="1"/>
              <a:t>relay.dev</a:t>
            </a:r>
            <a:r>
              <a:rPr lang="en-US" dirty="0"/>
              <a:t>), which is primarily a Facebook project influenced by how Facebook uses </a:t>
            </a:r>
            <a:r>
              <a:rPr lang="en-US" dirty="0" err="1"/>
              <a:t>GraphQL</a:t>
            </a:r>
            <a:r>
              <a:rPr lang="en-US" dirty="0"/>
              <a:t>. Relay is the first client framework for </a:t>
            </a:r>
            <a:r>
              <a:rPr lang="en-US" dirty="0" err="1"/>
              <a:t>GraphQL</a:t>
            </a:r>
            <a:r>
              <a:rPr lang="en-US" dirty="0"/>
              <a:t>, and it shaped the evolution of the </a:t>
            </a:r>
            <a:r>
              <a:rPr lang="en-US" dirty="0" err="1"/>
              <a:t>GraphQL</a:t>
            </a:r>
            <a:r>
              <a:rPr lang="en-US" dirty="0"/>
              <a:t> language at Facebook.</a:t>
            </a:r>
          </a:p>
          <a:p>
            <a:endParaRPr lang="en-US" dirty="0"/>
          </a:p>
          <a:p>
            <a:r>
              <a:rPr lang="en-US" dirty="0"/>
              <a:t>Other </a:t>
            </a:r>
            <a:r>
              <a:rPr lang="en-US" dirty="0" err="1"/>
              <a:t>GraphQL</a:t>
            </a:r>
            <a:r>
              <a:rPr lang="en-US" dirty="0"/>
              <a:t> clients are designed for multiple view libraries with a primary focus on React. The most popular one in that category is Apollo Client (apollographql.com), which is part of a stack of </a:t>
            </a:r>
            <a:r>
              <a:rPr lang="en-US" dirty="0" err="1"/>
              <a:t>GraphQL</a:t>
            </a:r>
            <a:r>
              <a:rPr lang="en-US" dirty="0"/>
              <a:t> tools managed by Meteor Development Group.</a:t>
            </a:r>
          </a:p>
          <a:p>
            <a:endParaRPr lang="en-US" dirty="0"/>
          </a:p>
          <a:p>
            <a:r>
              <a:rPr lang="en-US" dirty="0"/>
              <a:t>There is also AWS Amplify (aws.amazon.com/amplify) by Amazon. It is a complete development platform that covers the entire development workflow of frontend applications.</a:t>
            </a:r>
          </a:p>
          <a:p>
            <a:endParaRPr lang="en-US" dirty="0"/>
          </a:p>
          <a:p>
            <a:r>
              <a:rPr lang="en-US" dirty="0"/>
              <a:t>These are just some of the top JavaScript projects that include a </a:t>
            </a:r>
            <a:r>
              <a:rPr lang="en-US" dirty="0" err="1"/>
              <a:t>GraphQL</a:t>
            </a:r>
            <a:r>
              <a:rPr lang="en-US" dirty="0"/>
              <a:t> client, but there are many more clients in JavaScript and many other languages. Check out </a:t>
            </a:r>
            <a:r>
              <a:rPr lang="en-US" dirty="0" err="1"/>
              <a:t>az.dev</a:t>
            </a:r>
            <a:r>
              <a:rPr lang="en-US" dirty="0"/>
              <a:t>/</a:t>
            </a:r>
            <a:r>
              <a:rPr lang="en-US" dirty="0" err="1"/>
              <a:t>graphql</a:t>
            </a:r>
            <a:r>
              <a:rPr lang="en-US" dirty="0"/>
              <a:t>-clients for a full list of all </a:t>
            </a:r>
            <a:r>
              <a:rPr lang="en-US" dirty="0" err="1"/>
              <a:t>GraphQL</a:t>
            </a:r>
            <a:r>
              <a:rPr lang="en-US" dirty="0"/>
              <a:t> client libraries.</a:t>
            </a:r>
          </a:p>
          <a:p>
            <a:endParaRPr lang="en-US" dirty="0"/>
          </a:p>
          <a:p>
            <a:r>
              <a:rPr lang="en-US" dirty="0" err="1"/>
              <a:t>GraphQL</a:t>
            </a:r>
            <a:r>
              <a:rPr lang="en-US" dirty="0"/>
              <a:t> clients offer similar features with varying levels of complexity and customization. To explore an example of how to use a </a:t>
            </a:r>
            <a:r>
              <a:rPr lang="en-US" dirty="0" err="1"/>
              <a:t>GraphQL</a:t>
            </a:r>
            <a:r>
              <a:rPr lang="en-US" dirty="0"/>
              <a:t> client library with a </a:t>
            </a:r>
            <a:r>
              <a:rPr lang="en-US" dirty="0" err="1"/>
              <a:t>GraphQL</a:t>
            </a:r>
            <a:r>
              <a:rPr lang="en-US" dirty="0"/>
              <a:t> API, we will use Apollo Client simply because it’s the most popular client that supports multiple view libraries.</a:t>
            </a:r>
          </a:p>
        </p:txBody>
      </p:sp>
    </p:spTree>
    <p:extLst>
      <p:ext uri="{BB962C8B-B14F-4D97-AF65-F5344CB8AC3E}">
        <p14:creationId xmlns:p14="http://schemas.microsoft.com/office/powerpoint/2010/main" val="2498654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To make a mutation request with Apollo Client, you use the .mutate method (instead of .query) and supply an object with a mutation property. If the operation to be sent uses variables, you can supply a variables property to specify their values.</a:t>
            </a:r>
          </a:p>
          <a:p>
            <a:pPr algn="l" fontAlgn="base"/>
            <a:endParaRPr lang="en-US" dirty="0">
              <a:uFillTx/>
            </a:endParaRPr>
          </a:p>
          <a:p>
            <a:pPr algn="l" fontAlgn="base"/>
            <a:r>
              <a:rPr lang="en-US" dirty="0">
                <a:uFillTx/>
              </a:rPr>
              <a:t>The following is an example of sending the mutation operation to vote on Approach 2. I’ve also included a query to fetch the </a:t>
            </a:r>
            <a:r>
              <a:rPr lang="en-US" dirty="0" err="1">
                <a:uFillTx/>
              </a:rPr>
              <a:t>voteCount</a:t>
            </a:r>
            <a:r>
              <a:rPr lang="en-US" dirty="0">
                <a:uFillTx/>
              </a:rPr>
              <a:t> field for Approach 2 (which is under Task 2) before and after the mutation to verify that it worked.</a:t>
            </a:r>
            <a:endParaRPr dirty="0">
              <a:uFillTx/>
            </a:endParaRPr>
          </a:p>
        </p:txBody>
      </p:sp>
    </p:spTree>
    <p:extLst>
      <p:ext uri="{BB962C8B-B14F-4D97-AF65-F5344CB8AC3E}">
        <p14:creationId xmlns:p14="http://schemas.microsoft.com/office/powerpoint/2010/main" val="3426297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222222"/>
                </a:solidFill>
                <a:effectLst/>
                <a:latin typeface="inherit"/>
              </a:rPr>
              <a:t>The first query request should show that Approach 2 has 0 votes. The second request updates that vote count to 1, and the third verifies that Approach 2 now has 1 vote.</a:t>
            </a:r>
          </a:p>
          <a:p>
            <a:pPr algn="l"/>
            <a:r>
              <a:rPr lang="en-US" b="0" i="0" dirty="0">
                <a:solidFill>
                  <a:srgbClr val="222222"/>
                </a:solidFill>
                <a:effectLst/>
                <a:latin typeface="inherit"/>
              </a:rPr>
              <a:t>Note that Apollo Client included the introspective __</a:t>
            </a:r>
            <a:r>
              <a:rPr lang="en-US" b="0" i="0" dirty="0" err="1">
                <a:solidFill>
                  <a:srgbClr val="222222"/>
                </a:solidFill>
                <a:effectLst/>
                <a:latin typeface="inherit"/>
              </a:rPr>
              <a:t>typename</a:t>
            </a:r>
            <a:r>
              <a:rPr lang="en-US" b="0" i="0" dirty="0">
                <a:solidFill>
                  <a:srgbClr val="222222"/>
                </a:solidFill>
                <a:effectLst/>
                <a:latin typeface="inherit"/>
              </a:rPr>
              <a:t> field in all three operations, although we did not specify it (see figure). How did it do that? And, more important, why did it do that?</a:t>
            </a:r>
          </a:p>
          <a:p>
            <a:pPr algn="l"/>
            <a:r>
              <a:rPr lang="en-US" b="0" i="0" dirty="0">
                <a:solidFill>
                  <a:srgbClr val="222222"/>
                </a:solidFill>
                <a:effectLst/>
                <a:latin typeface="inherit"/>
              </a:rPr>
              <a:t>That’s one other reason we’re wrapping all operations with </a:t>
            </a:r>
            <a:r>
              <a:rPr lang="en-US" b="0" i="0" dirty="0" err="1">
                <a:solidFill>
                  <a:srgbClr val="222222"/>
                </a:solidFill>
                <a:effectLst/>
                <a:latin typeface="inherit"/>
              </a:rPr>
              <a:t>gql</a:t>
            </a:r>
            <a:r>
              <a:rPr lang="en-US" b="0" i="0" dirty="0">
                <a:solidFill>
                  <a:srgbClr val="222222"/>
                </a:solidFill>
                <a:effectLst/>
                <a:latin typeface="inherit"/>
              </a:rPr>
              <a:t>. Since the requests are represented as objects, Apollo Client can inspect these objects and easily modify them to, for example, include the __</a:t>
            </a:r>
            <a:r>
              <a:rPr lang="en-US" b="0" i="0" dirty="0" err="1">
                <a:solidFill>
                  <a:srgbClr val="222222"/>
                </a:solidFill>
                <a:effectLst/>
                <a:latin typeface="inherit"/>
              </a:rPr>
              <a:t>typename</a:t>
            </a:r>
            <a:r>
              <a:rPr lang="en-US" b="0" i="0" dirty="0">
                <a:solidFill>
                  <a:srgbClr val="222222"/>
                </a:solidFill>
                <a:effectLst/>
                <a:latin typeface="inherit"/>
              </a:rPr>
              <a:t> field.</a:t>
            </a:r>
          </a:p>
        </p:txBody>
      </p:sp>
    </p:spTree>
    <p:extLst>
      <p:ext uri="{BB962C8B-B14F-4D97-AF65-F5344CB8AC3E}">
        <p14:creationId xmlns:p14="http://schemas.microsoft.com/office/powerpoint/2010/main" val="2363731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To understand why Apollo Client did that, take a good look at your Network tab (or mine, in figure), and note that Apollo Client made only two network requests. It did not issue a network request for the third query operation because that operation did not ask for anything new. The mutation operation already informed Apollo Client that the new </a:t>
            </a:r>
            <a:r>
              <a:rPr lang="en-US" dirty="0" err="1">
                <a:uFillTx/>
              </a:rPr>
              <a:t>voteCount</a:t>
            </a:r>
            <a:r>
              <a:rPr lang="en-US" dirty="0">
                <a:uFillTx/>
              </a:rPr>
              <a:t> is 1, so it cached that number. Since it asked for the __</a:t>
            </a:r>
            <a:r>
              <a:rPr lang="en-US" dirty="0" err="1">
                <a:uFillTx/>
              </a:rPr>
              <a:t>typename</a:t>
            </a:r>
            <a:r>
              <a:rPr lang="en-US" dirty="0">
                <a:uFillTx/>
              </a:rPr>
              <a:t> as well, it can use a combination of __</a:t>
            </a:r>
            <a:r>
              <a:rPr lang="en-US" dirty="0" err="1">
                <a:uFillTx/>
              </a:rPr>
              <a:t>typename</a:t>
            </a:r>
            <a:r>
              <a:rPr lang="en-US" dirty="0">
                <a:uFillTx/>
              </a:rPr>
              <a:t> and id to uniquely identify each object it sees on a global level. It did exactly that for Approach 2. It used the Approach’s globally unique ID (Approach:2) to determine that we already know the object’s id and </a:t>
            </a:r>
            <a:r>
              <a:rPr lang="en-US" dirty="0" err="1">
                <a:uFillTx/>
              </a:rPr>
              <a:t>voteCount</a:t>
            </a:r>
            <a:r>
              <a:rPr lang="en-US" dirty="0">
                <a:uFillTx/>
              </a:rPr>
              <a:t>.</a:t>
            </a:r>
          </a:p>
          <a:p>
            <a:pPr algn="l" fontAlgn="base"/>
            <a:endParaRPr lang="en-US" dirty="0">
              <a:uFillTx/>
            </a:endParaRPr>
          </a:p>
          <a:p>
            <a:pPr algn="l"/>
            <a:r>
              <a:rPr lang="en-US" b="0" i="0" dirty="0">
                <a:solidFill>
                  <a:srgbClr val="222222"/>
                </a:solidFill>
                <a:effectLst/>
                <a:latin typeface="inherit"/>
              </a:rPr>
              <a:t>That’s impressive. We did nothing special to make this powerful feature work. We’re just issuing the same simple queries and mutations, and Apollo Client is intelligently making the cache work seamlessly for them.</a:t>
            </a:r>
          </a:p>
          <a:p>
            <a:pPr algn="l"/>
            <a:r>
              <a:rPr lang="en-US" b="0" i="0" dirty="0">
                <a:solidFill>
                  <a:srgbClr val="222222"/>
                </a:solidFill>
                <a:effectLst/>
                <a:latin typeface="inherit"/>
              </a:rPr>
              <a:t>The rest of this lesson demonstrates how Apollo Client can be used with React and shows the powerful features it offers for React applications. First, instead of the manual Ajax requests we’ve been doing so far without a client, we will use Apollo’s query and mutate methods. Then we will explore how to invoke these mutations with Apollo’s React-specific methods.</a:t>
            </a:r>
          </a:p>
          <a:p>
            <a:pPr algn="l" fontAlgn="base"/>
            <a:endParaRPr dirty="0">
              <a:uFillTx/>
            </a:endParaRPr>
          </a:p>
        </p:txBody>
      </p:sp>
    </p:spTree>
    <p:extLst>
      <p:ext uri="{BB962C8B-B14F-4D97-AF65-F5344CB8AC3E}">
        <p14:creationId xmlns:p14="http://schemas.microsoft.com/office/powerpoint/2010/main" val="1786014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You can now revert all the test changes made so far in web/</a:t>
            </a:r>
            <a:r>
              <a:rPr lang="en-US" dirty="0" err="1">
                <a:uFillTx/>
              </a:rPr>
              <a:t>src</a:t>
            </a:r>
            <a:r>
              <a:rPr lang="en-US" dirty="0">
                <a:uFillTx/>
              </a:rPr>
              <a:t>/index.js and put back the original code.</a:t>
            </a:r>
            <a:endParaRPr dirty="0">
              <a:uFillTx/>
            </a:endParaRPr>
          </a:p>
        </p:txBody>
      </p:sp>
    </p:spTree>
    <p:extLst>
      <p:ext uri="{BB962C8B-B14F-4D97-AF65-F5344CB8AC3E}">
        <p14:creationId xmlns:p14="http://schemas.microsoft.com/office/powerpoint/2010/main" val="4096022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390153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To use Apollo Client with React, we first need to initialize it (just as we did in listing 10.2). A good place to do so for this application is in web/</a:t>
            </a:r>
            <a:r>
              <a:rPr lang="en-US" dirty="0" err="1">
                <a:uFillTx/>
              </a:rPr>
              <a:t>src</a:t>
            </a:r>
            <a:r>
              <a:rPr lang="en-US" dirty="0">
                <a:uFillTx/>
              </a:rPr>
              <a:t>/store.js, where we have been managing the local app state so far.</a:t>
            </a:r>
            <a:endParaRPr dirty="0">
              <a:uFillTx/>
            </a:endParaRPr>
          </a:p>
        </p:txBody>
      </p:sp>
    </p:spTree>
    <p:extLst>
      <p:ext uri="{BB962C8B-B14F-4D97-AF65-F5344CB8AC3E}">
        <p14:creationId xmlns:p14="http://schemas.microsoft.com/office/powerpoint/2010/main" val="2027396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Now, instead of the fetch-based request method that is exported in the store’s context object, we need to introduce two new methods: one for queries and one for mutations. To keep the changes in the app to a minimum, we will start by having the exact same function signature as the good-old request function. The new methods will just be wrappers around Apollo Client’s methods.</a:t>
            </a:r>
          </a:p>
          <a:p>
            <a:pPr algn="l" fontAlgn="base"/>
            <a:endParaRPr lang="en-US" dirty="0">
              <a:uFillTx/>
            </a:endParaRPr>
          </a:p>
          <a:p>
            <a:pPr algn="l" fontAlgn="base"/>
            <a:r>
              <a:rPr lang="en-US" dirty="0">
                <a:uFillTx/>
              </a:rPr>
              <a:t>TIP</a:t>
            </a:r>
          </a:p>
          <a:p>
            <a:pPr algn="l" fontAlgn="base"/>
            <a:r>
              <a:rPr lang="en-US" dirty="0">
                <a:uFillTx/>
              </a:rPr>
              <a:t>You can remove the request method. We no longer need that dependency.</a:t>
            </a:r>
          </a:p>
          <a:p>
            <a:pPr algn="l" fontAlgn="base"/>
            <a:endParaRPr lang="en-US" dirty="0">
              <a:uFillTx/>
            </a:endParaRPr>
          </a:p>
          <a:p>
            <a:pPr algn="l" fontAlgn="base"/>
            <a:r>
              <a:rPr lang="en-US" dirty="0">
                <a:uFillTx/>
              </a:rPr>
              <a:t>Note that I kept these new methods within the </a:t>
            </a:r>
            <a:r>
              <a:rPr lang="en-US" dirty="0" err="1">
                <a:uFillTx/>
              </a:rPr>
              <a:t>useStoreObject</a:t>
            </a:r>
            <a:r>
              <a:rPr lang="en-US" dirty="0">
                <a:uFillTx/>
              </a:rPr>
              <a:t> function because we still need to include the </a:t>
            </a:r>
            <a:r>
              <a:rPr lang="en-US" dirty="0" err="1">
                <a:uFillTx/>
              </a:rPr>
              <a:t>authToken</a:t>
            </a:r>
            <a:r>
              <a:rPr lang="en-US" dirty="0">
                <a:uFillTx/>
              </a:rPr>
              <a:t> header, which is part of the user state object (which is managed by the store). Later in this lesson, we will see how Apollo Client can replace the entire local app state store.</a:t>
            </a:r>
          </a:p>
          <a:p>
            <a:pPr algn="l" fontAlgn="base"/>
            <a:endParaRPr lang="en-US" dirty="0">
              <a:uFillTx/>
            </a:endParaRPr>
          </a:p>
          <a:p>
            <a:pPr algn="l" fontAlgn="base"/>
            <a:r>
              <a:rPr lang="en-US" dirty="0">
                <a:uFillTx/>
              </a:rPr>
              <a:t>Now, for every call to the old request function in all components, we have to do the following:</a:t>
            </a:r>
          </a:p>
          <a:p>
            <a:pPr algn="l" fontAlgn="base"/>
            <a:endParaRPr lang="en-US" dirty="0">
              <a:uFillTx/>
            </a:endParaRPr>
          </a:p>
          <a:p>
            <a:pPr algn="l" fontAlgn="base"/>
            <a:r>
              <a:rPr lang="en-US" dirty="0">
                <a:uFillTx/>
              </a:rPr>
              <a:t>Add an import { </a:t>
            </a:r>
            <a:r>
              <a:rPr lang="en-US" dirty="0" err="1">
                <a:uFillTx/>
              </a:rPr>
              <a:t>gql</a:t>
            </a:r>
            <a:r>
              <a:rPr lang="en-US" dirty="0">
                <a:uFillTx/>
              </a:rPr>
              <a:t> } from '@apollo/client' statement.</a:t>
            </a:r>
          </a:p>
          <a:p>
            <a:pPr algn="l" fontAlgn="base"/>
            <a:r>
              <a:rPr lang="en-US" dirty="0">
                <a:uFillTx/>
              </a:rPr>
              <a:t>Wrap the query or mutation text with </a:t>
            </a:r>
            <a:r>
              <a:rPr lang="en-US" dirty="0" err="1">
                <a:uFillTx/>
              </a:rPr>
              <a:t>gql</a:t>
            </a:r>
            <a:r>
              <a:rPr lang="en-US" dirty="0">
                <a:uFillTx/>
              </a:rPr>
              <a:t>.</a:t>
            </a:r>
          </a:p>
          <a:p>
            <a:pPr algn="l" fontAlgn="base"/>
            <a:r>
              <a:rPr lang="en-US" dirty="0">
                <a:uFillTx/>
              </a:rPr>
              <a:t>Instead of request, </a:t>
            </a:r>
            <a:r>
              <a:rPr lang="en-US" dirty="0" err="1">
                <a:uFillTx/>
              </a:rPr>
              <a:t>destructure</a:t>
            </a:r>
            <a:r>
              <a:rPr lang="en-US" dirty="0">
                <a:uFillTx/>
              </a:rPr>
              <a:t> query or mutate out of </a:t>
            </a:r>
            <a:r>
              <a:rPr lang="en-US" dirty="0" err="1">
                <a:uFillTx/>
              </a:rPr>
              <a:t>useStore</a:t>
            </a:r>
            <a:r>
              <a:rPr lang="en-US" dirty="0">
                <a:uFillTx/>
              </a:rPr>
              <a:t>.</a:t>
            </a:r>
          </a:p>
          <a:p>
            <a:pPr algn="l" fontAlgn="base"/>
            <a:r>
              <a:rPr lang="en-US" dirty="0">
                <a:uFillTx/>
              </a:rPr>
              <a:t>Replace the request method with query if the operation is a query or mutate if the operation is a mutation.</a:t>
            </a:r>
            <a:endParaRPr dirty="0">
              <a:uFillTx/>
            </a:endParaRPr>
          </a:p>
        </p:txBody>
      </p:sp>
    </p:spTree>
    <p:extLst>
      <p:ext uri="{BB962C8B-B14F-4D97-AF65-F5344CB8AC3E}">
        <p14:creationId xmlns:p14="http://schemas.microsoft.com/office/powerpoint/2010/main" val="2100469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For example, in web/</a:t>
            </a:r>
            <a:r>
              <a:rPr lang="en-US" dirty="0" err="1">
                <a:uFillTx/>
              </a:rPr>
              <a:t>src</a:t>
            </a:r>
            <a:r>
              <a:rPr lang="en-US" dirty="0">
                <a:uFillTx/>
              </a:rPr>
              <a:t>/components/Home.js, here are the changes we have to make.</a:t>
            </a:r>
            <a:endParaRPr dirty="0">
              <a:uFillTx/>
            </a:endParaRPr>
          </a:p>
        </p:txBody>
      </p:sp>
    </p:spTree>
    <p:extLst>
      <p:ext uri="{BB962C8B-B14F-4D97-AF65-F5344CB8AC3E}">
        <p14:creationId xmlns:p14="http://schemas.microsoft.com/office/powerpoint/2010/main" val="133240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fontAlgn="base"/>
            <a:r>
              <a:rPr lang="en-US" b="0" i="0" dirty="0">
                <a:solidFill>
                  <a:srgbClr val="222222"/>
                </a:solidFill>
                <a:effectLst/>
                <a:latin typeface="Merriweather" panose="00000500000000000000" pitchFamily="2" charset="0"/>
              </a:rPr>
              <a:t>Here’s an example of how to replace the </a:t>
            </a:r>
            <a:r>
              <a:rPr lang="en-US" dirty="0"/>
              <a:t>request</a:t>
            </a:r>
            <a:r>
              <a:rPr lang="en-US" b="0" i="0" dirty="0">
                <a:solidFill>
                  <a:srgbClr val="222222"/>
                </a:solidFill>
                <a:effectLst/>
                <a:latin typeface="Merriweather" panose="00000500000000000000" pitchFamily="2" charset="0"/>
              </a:rPr>
              <a:t> call for a mutation operation. In web/</a:t>
            </a:r>
            <a:r>
              <a:rPr lang="en-US" b="0" i="0" dirty="0" err="1">
                <a:solidFill>
                  <a:srgbClr val="222222"/>
                </a:solidFill>
                <a:effectLst/>
                <a:latin typeface="Merriweather" panose="00000500000000000000" pitchFamily="2" charset="0"/>
              </a:rPr>
              <a:t>src</a:t>
            </a:r>
            <a:r>
              <a:rPr lang="en-US" b="0" i="0" dirty="0">
                <a:solidFill>
                  <a:srgbClr val="222222"/>
                </a:solidFill>
                <a:effectLst/>
                <a:latin typeface="Merriweather" panose="00000500000000000000" pitchFamily="2" charset="0"/>
              </a:rPr>
              <a:t>/components/Login.js, the changes to make are as follows.</a:t>
            </a:r>
          </a:p>
          <a:p>
            <a:pPr algn="l" fontAlgn="base"/>
            <a:endParaRPr lang="en-US" b="0" i="0" dirty="0">
              <a:solidFill>
                <a:srgbClr val="222222"/>
              </a:solidFill>
              <a:effectLst/>
              <a:uFillTx/>
              <a:latin typeface="Merriweather" panose="00000500000000000000" pitchFamily="2" charset="0"/>
            </a:endParaRPr>
          </a:p>
          <a:p>
            <a:pPr algn="l" fontAlgn="base"/>
            <a:r>
              <a:rPr lang="en-US" dirty="0">
                <a:uFillTx/>
              </a:rPr>
              <a:t>That’s it on the simplest level. You can now test the home page and the login form. </a:t>
            </a:r>
            <a:r>
              <a:rPr lang="en-US" dirty="0" err="1">
                <a:uFillTx/>
              </a:rPr>
              <a:t>GraphQL</a:t>
            </a:r>
            <a:r>
              <a:rPr lang="en-US" dirty="0">
                <a:uFillTx/>
              </a:rPr>
              <a:t> operations will be done through Apollo Client instead of the previous fetch-based request method.</a:t>
            </a:r>
          </a:p>
          <a:p>
            <a:pPr algn="l" fontAlgn="base"/>
            <a:endParaRPr lang="en-US" dirty="0">
              <a:uFillTx/>
            </a:endParaRPr>
          </a:p>
          <a:p>
            <a:pPr algn="l" fontAlgn="base"/>
            <a:r>
              <a:rPr lang="en-US" dirty="0">
                <a:uFillTx/>
              </a:rPr>
              <a:t>NOTE</a:t>
            </a:r>
          </a:p>
          <a:p>
            <a:pPr algn="l" fontAlgn="base"/>
            <a:r>
              <a:rPr lang="en-US" dirty="0">
                <a:uFillTx/>
              </a:rPr>
              <a:t>Everything else would error out for you if you removed the old request method.</a:t>
            </a:r>
          </a:p>
          <a:p>
            <a:pPr algn="l" fontAlgn="base"/>
            <a:endParaRPr lang="en-US" dirty="0">
              <a:uFillTx/>
            </a:endParaRPr>
          </a:p>
          <a:p>
            <a:pPr algn="l" fontAlgn="base"/>
            <a:r>
              <a:rPr lang="en-US" dirty="0">
                <a:uFillTx/>
              </a:rPr>
              <a:t>Go ahead and change all the other components to use query/mutate instead of request. Look for request( in your code editor to find all the components that need to be changed. Some operations will not work correctly because the new query/ mutate methods do not include the current user’s </a:t>
            </a:r>
            <a:r>
              <a:rPr lang="en-US" dirty="0" err="1">
                <a:uFillTx/>
              </a:rPr>
              <a:t>authToken</a:t>
            </a:r>
            <a:r>
              <a:rPr lang="en-US" dirty="0">
                <a:uFillTx/>
              </a:rPr>
              <a:t> yet. We’ll fix that next.</a:t>
            </a:r>
          </a:p>
          <a:p>
            <a:pPr algn="l" fontAlgn="base"/>
            <a:endParaRPr lang="en-US" dirty="0">
              <a:uFillTx/>
            </a:endParaRPr>
          </a:p>
          <a:p>
            <a:pPr algn="l" fontAlgn="base"/>
            <a:r>
              <a:rPr lang="en-US" dirty="0">
                <a:uFillTx/>
              </a:rPr>
              <a:t>The Git branch 10.2 has all these changes. All </a:t>
            </a:r>
            <a:r>
              <a:rPr lang="en-US" dirty="0" err="1">
                <a:uFillTx/>
              </a:rPr>
              <a:t>GraphQL</a:t>
            </a:r>
            <a:r>
              <a:rPr lang="en-US" dirty="0">
                <a:uFillTx/>
              </a:rPr>
              <a:t> operations are done with the new query/mutate methods.</a:t>
            </a:r>
          </a:p>
          <a:p>
            <a:pPr algn="l" fontAlgn="base"/>
            <a:endParaRPr lang="en-US" dirty="0">
              <a:uFillTx/>
            </a:endParaRPr>
          </a:p>
          <a:p>
            <a:pPr algn="l" fontAlgn="base"/>
            <a:r>
              <a:rPr lang="en-US" dirty="0">
                <a:uFillTx/>
              </a:rPr>
              <a:t>CURRENT CODE</a:t>
            </a:r>
          </a:p>
          <a:p>
            <a:pPr algn="l" fontAlgn="base"/>
            <a:r>
              <a:rPr lang="en-US" dirty="0">
                <a:uFillTx/>
              </a:rPr>
              <a:t>Use git checkout 10.2 to reset your local repo to the current progress in the code.</a:t>
            </a:r>
          </a:p>
          <a:p>
            <a:pPr algn="l" fontAlgn="base"/>
            <a:endParaRPr lang="en-US" dirty="0">
              <a:uFillTx/>
            </a:endParaRPr>
          </a:p>
          <a:p>
            <a:pPr algn="l" fontAlgn="base"/>
            <a:r>
              <a:rPr lang="en-US" dirty="0">
                <a:uFillTx/>
              </a:rPr>
              <a:t>Did you notice that the changes we made in the components were minimal? We just wrapped operation texts with </a:t>
            </a:r>
            <a:r>
              <a:rPr lang="en-US" dirty="0" err="1">
                <a:uFillTx/>
              </a:rPr>
              <a:t>gql</a:t>
            </a:r>
            <a:r>
              <a:rPr lang="en-US" dirty="0">
                <a:uFillTx/>
              </a:rPr>
              <a:t> and replaced a method with another one. That’s the power of having good abstractions.</a:t>
            </a:r>
          </a:p>
          <a:p>
            <a:pPr algn="l" fontAlgn="base"/>
            <a:endParaRPr lang="en-US" dirty="0">
              <a:uFillTx/>
            </a:endParaRPr>
          </a:p>
          <a:p>
            <a:pPr algn="l" fontAlgn="base"/>
            <a:r>
              <a:rPr lang="en-US" dirty="0">
                <a:uFillTx/>
              </a:rPr>
              <a:t>What we have done so far is a basic use of Apollo Client in a React application, but it’s already paying off. The home page data is now cached after the first hit. If you navigate to a Task page and then back to the home page, Apollo Client will not issue another network request for the </a:t>
            </a:r>
            <a:r>
              <a:rPr lang="en-US" dirty="0" err="1">
                <a:uFillTx/>
              </a:rPr>
              <a:t>taskList</a:t>
            </a:r>
            <a:r>
              <a:rPr lang="en-US" dirty="0">
                <a:uFillTx/>
              </a:rPr>
              <a:t>.</a:t>
            </a:r>
            <a:endParaRPr dirty="0">
              <a:uFillTx/>
            </a:endParaRPr>
          </a:p>
        </p:txBody>
      </p:sp>
    </p:spTree>
    <p:extLst>
      <p:ext uri="{BB962C8B-B14F-4D97-AF65-F5344CB8AC3E}">
        <p14:creationId xmlns:p14="http://schemas.microsoft.com/office/powerpoint/2010/main" val="2081790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While caching is great, it introduces some challenges that we need to learn about. Test the search form right now. Since we’re no longer including the </a:t>
            </a:r>
            <a:r>
              <a:rPr lang="en-US" dirty="0" err="1">
                <a:uFillTx/>
              </a:rPr>
              <a:t>authToken</a:t>
            </a:r>
            <a:r>
              <a:rPr lang="en-US" dirty="0">
                <a:uFillTx/>
              </a:rPr>
              <a:t> in all requests, the search operation will not work correctly for private Task entries. As an example, test searching for “babel” after you log in with test/123456. That user owns the sample data Task record about Babel, but the search field is not currently returning it. We need to include the current </a:t>
            </a:r>
            <a:r>
              <a:rPr lang="en-US" dirty="0" err="1">
                <a:uFillTx/>
              </a:rPr>
              <a:t>authToken</a:t>
            </a:r>
            <a:r>
              <a:rPr lang="en-US" dirty="0">
                <a:uFillTx/>
              </a:rPr>
              <a:t> value in the headers of </a:t>
            </a:r>
            <a:r>
              <a:rPr lang="en-US" dirty="0" err="1">
                <a:uFillTx/>
              </a:rPr>
              <a:t>GraphQL</a:t>
            </a:r>
            <a:r>
              <a:rPr lang="en-US" dirty="0">
                <a:uFillTx/>
              </a:rPr>
              <a:t> requests to fix that.</a:t>
            </a:r>
          </a:p>
          <a:p>
            <a:pPr algn="l" fontAlgn="base"/>
            <a:endParaRPr lang="en-US" dirty="0">
              <a:uFillTx/>
            </a:endParaRPr>
          </a:p>
          <a:p>
            <a:pPr algn="l" fontAlgn="base"/>
            <a:r>
              <a:rPr lang="en-US" dirty="0">
                <a:uFillTx/>
              </a:rPr>
              <a:t>However, now that we’re making the Ajax request through Apollo Client, we don’t have direct control over what headers to send. We need to do the request through Apollo Client methods and flow. We can do Ajax requests through the @apollo/ link-context package, which can be used to change the context of the </a:t>
            </a:r>
            <a:r>
              <a:rPr lang="en-US" dirty="0" err="1">
                <a:uFillTx/>
              </a:rPr>
              <a:t>GraphQL</a:t>
            </a:r>
            <a:r>
              <a:rPr lang="en-US" dirty="0">
                <a:uFillTx/>
              </a:rPr>
              <a:t> operations issued by Apollo Client. We just create a new link object and make it part of Apollo Client’s link chain.</a:t>
            </a:r>
            <a:endParaRPr dirty="0">
              <a:uFillTx/>
            </a:endParaRPr>
          </a:p>
        </p:txBody>
      </p:sp>
    </p:spTree>
    <p:extLst>
      <p:ext uri="{BB962C8B-B14F-4D97-AF65-F5344CB8AC3E}">
        <p14:creationId xmlns:p14="http://schemas.microsoft.com/office/powerpoint/2010/main" val="1651893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636776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Change web/</a:t>
            </a:r>
            <a:r>
              <a:rPr lang="en-US" dirty="0" err="1">
                <a:uFillTx/>
              </a:rPr>
              <a:t>src</a:t>
            </a:r>
            <a:r>
              <a:rPr lang="en-US" dirty="0">
                <a:uFillTx/>
              </a:rPr>
              <a:t>/store.js as follows to make the new link part of the chain for Apollo Client.</a:t>
            </a:r>
          </a:p>
          <a:p>
            <a:pPr algn="l" fontAlgn="base"/>
            <a:endParaRPr lang="en-US" dirty="0">
              <a:uFillTx/>
            </a:endParaRPr>
          </a:p>
          <a:p>
            <a:pPr algn="l" fontAlgn="base"/>
            <a:r>
              <a:rPr lang="en-US" dirty="0">
                <a:uFillTx/>
              </a:rPr>
              <a:t>Note that I placed the new </a:t>
            </a:r>
            <a:r>
              <a:rPr lang="en-US" dirty="0" err="1">
                <a:uFillTx/>
              </a:rPr>
              <a:t>authLink</a:t>
            </a:r>
            <a:r>
              <a:rPr lang="en-US" dirty="0">
                <a:uFillTx/>
              </a:rPr>
              <a:t> in the </a:t>
            </a:r>
            <a:r>
              <a:rPr lang="en-US" dirty="0" err="1">
                <a:uFillTx/>
              </a:rPr>
              <a:t>useStoreObject</a:t>
            </a:r>
            <a:r>
              <a:rPr lang="en-US" dirty="0">
                <a:uFillTx/>
              </a:rPr>
              <a:t> app so that it can use JavaScript closures to access the </a:t>
            </a:r>
            <a:r>
              <a:rPr lang="en-US" dirty="0" err="1">
                <a:uFillTx/>
              </a:rPr>
              <a:t>state.user</a:t>
            </a:r>
            <a:r>
              <a:rPr lang="en-US" dirty="0">
                <a:uFillTx/>
              </a:rPr>
              <a:t> object (which is stored on the React context object). Now, if you search for “babel” while logged in as the “test” user, it should work.</a:t>
            </a:r>
          </a:p>
          <a:p>
            <a:pPr algn="l" fontAlgn="base"/>
            <a:endParaRPr lang="en-US" dirty="0">
              <a:uFillTx/>
            </a:endParaRPr>
          </a:p>
          <a:p>
            <a:pPr algn="l" fontAlgn="base"/>
            <a:r>
              <a:rPr lang="en-US" dirty="0">
                <a:uFillTx/>
              </a:rPr>
              <a:t>TIP</a:t>
            </a:r>
          </a:p>
          <a:p>
            <a:pPr algn="l" fontAlgn="base"/>
            <a:r>
              <a:rPr lang="en-US" dirty="0">
                <a:uFillTx/>
              </a:rPr>
              <a:t>If the search for “babel” does not work, try restarting your web server to clear any previous cache</a:t>
            </a:r>
            <a:endParaRPr dirty="0">
              <a:uFillTx/>
            </a:endParaRPr>
          </a:p>
        </p:txBody>
      </p:sp>
    </p:spTree>
    <p:extLst>
      <p:ext uri="{BB962C8B-B14F-4D97-AF65-F5344CB8AC3E}">
        <p14:creationId xmlns:p14="http://schemas.microsoft.com/office/powerpoint/2010/main" val="839636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lgn="l" fontAlgn="base">
              <a:buNone/>
            </a:pPr>
            <a:r>
              <a:rPr lang="en-US" dirty="0">
                <a:uFillTx/>
              </a:rPr>
              <a:t>There is a problem. To see it in action, test this flow without refreshing the browser:</a:t>
            </a:r>
          </a:p>
          <a:p>
            <a:pPr algn="l" fontAlgn="base"/>
            <a:endParaRPr lang="en-US" dirty="0">
              <a:uFillTx/>
            </a:endParaRPr>
          </a:p>
          <a:p>
            <a:pPr algn="l" fontAlgn="base"/>
            <a:r>
              <a:rPr lang="en-US" dirty="0">
                <a:uFillTx/>
              </a:rPr>
              <a:t>Log in with test/123456.</a:t>
            </a:r>
          </a:p>
          <a:p>
            <a:pPr algn="l" fontAlgn="base"/>
            <a:r>
              <a:rPr lang="en-US" dirty="0">
                <a:uFillTx/>
              </a:rPr>
              <a:t>Search for “babel” (which should work).</a:t>
            </a:r>
          </a:p>
          <a:p>
            <a:pPr algn="l" fontAlgn="base"/>
            <a:r>
              <a:rPr lang="en-US" dirty="0">
                <a:uFillTx/>
              </a:rPr>
              <a:t>Log out.</a:t>
            </a:r>
          </a:p>
          <a:p>
            <a:pPr algn="l" fontAlgn="base"/>
            <a:r>
              <a:rPr lang="en-US" dirty="0">
                <a:uFillTx/>
              </a:rPr>
              <a:t>Search for “babel” again (which should not work).</a:t>
            </a:r>
          </a:p>
          <a:p>
            <a:pPr algn="l" fontAlgn="base"/>
            <a:r>
              <a:rPr lang="en-US" dirty="0">
                <a:uFillTx/>
              </a:rPr>
              <a:t>You’ll notice that the second public search returns the private Babel Task entry </a:t>
            </a:r>
          </a:p>
          <a:p>
            <a:pPr algn="l" fontAlgn="base"/>
            <a:endParaRPr lang="en-US" dirty="0">
              <a:uFillTx/>
            </a:endParaRPr>
          </a:p>
          <a:p>
            <a:pPr algn="l" fontAlgn="base"/>
            <a:r>
              <a:rPr lang="en-US" dirty="0">
                <a:uFillTx/>
              </a:rPr>
              <a:t>This is happening because of Apollo Client caching. The search for “babel” was cached when the owner was logged in, and it remained cached when the owner logged out.</a:t>
            </a:r>
          </a:p>
          <a:p>
            <a:pPr algn="l" fontAlgn="base"/>
            <a:endParaRPr lang="en-US" dirty="0">
              <a:uFillTx/>
            </a:endParaRPr>
          </a:p>
          <a:p>
            <a:pPr algn="l" fontAlgn="base"/>
            <a:r>
              <a:rPr lang="en-US" dirty="0">
                <a:uFillTx/>
              </a:rPr>
              <a:t>This is a common challenge when dealing with caching. The application logic often needs to manually reset the cache.</a:t>
            </a:r>
            <a:endParaRPr dirty="0">
              <a:uFillTx/>
            </a:endParaRPr>
          </a:p>
        </p:txBody>
      </p:sp>
    </p:spTree>
    <p:extLst>
      <p:ext uri="{BB962C8B-B14F-4D97-AF65-F5344CB8AC3E}">
        <p14:creationId xmlns:p14="http://schemas.microsoft.com/office/powerpoint/2010/main" val="2921128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Apollo Client provides many methods to work with the cache. You can reset the cache in part or in whole, and you can do that either directly after operations (for example, right after the USER_LOGIN mutation) or globally when the state of your application changes. Let’s do the latter. Let’s reset the entire stored cache when the user logs in or out. We can do that in the </a:t>
            </a:r>
            <a:r>
              <a:rPr lang="en-US" dirty="0" err="1">
                <a:uFillTx/>
              </a:rPr>
              <a:t>setLocalAppState</a:t>
            </a:r>
            <a:r>
              <a:rPr lang="en-US" dirty="0">
                <a:uFillTx/>
              </a:rPr>
              <a:t> context method (which is the one this code uses to make updates to the local app state).</a:t>
            </a:r>
          </a:p>
          <a:p>
            <a:pPr algn="l" fontAlgn="base"/>
            <a:endParaRPr lang="en-US" dirty="0">
              <a:uFillTx/>
            </a:endParaRPr>
          </a:p>
        </p:txBody>
      </p:sp>
    </p:spTree>
    <p:extLst>
      <p:ext uri="{BB962C8B-B14F-4D97-AF65-F5344CB8AC3E}">
        <p14:creationId xmlns:p14="http://schemas.microsoft.com/office/powerpoint/2010/main" val="2757448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fontAlgn="base"/>
            <a:r>
              <a:rPr lang="en-US" dirty="0">
                <a:uFillTx/>
              </a:rPr>
              <a:t>While we have a working solution to make all </a:t>
            </a:r>
            <a:r>
              <a:rPr lang="en-US" dirty="0" err="1">
                <a:uFillTx/>
              </a:rPr>
              <a:t>GraphQL</a:t>
            </a:r>
            <a:r>
              <a:rPr lang="en-US" dirty="0">
                <a:uFillTx/>
              </a:rPr>
              <a:t> communications through Apollo Client, this is not the ideal way to use it. We are simply not utilizing a big part of the power Apollo Client offers.</a:t>
            </a:r>
          </a:p>
          <a:p>
            <a:pPr algn="l" fontAlgn="base"/>
            <a:endParaRPr lang="en-US" dirty="0">
              <a:uFillTx/>
            </a:endParaRPr>
          </a:p>
          <a:p>
            <a:pPr algn="l" fontAlgn="base"/>
            <a:r>
              <a:rPr lang="en-US" dirty="0">
                <a:uFillTx/>
              </a:rPr>
              <a:t>Apollo Client offers React hook functions to simplify the logic of view components. The two most common Apollo hook functions are </a:t>
            </a:r>
            <a:r>
              <a:rPr lang="en-US" dirty="0" err="1">
                <a:uFillTx/>
              </a:rPr>
              <a:t>useQuery</a:t>
            </a:r>
            <a:r>
              <a:rPr lang="en-US" dirty="0">
                <a:uFillTx/>
              </a:rPr>
              <a:t> and </a:t>
            </a:r>
            <a:r>
              <a:rPr lang="en-US" dirty="0" err="1">
                <a:uFillTx/>
              </a:rPr>
              <a:t>useMutation</a:t>
            </a:r>
            <a:r>
              <a:rPr lang="en-US" dirty="0">
                <a:uFillTx/>
              </a:rPr>
              <a:t>, and they are the primary way of using Apollo Client with React. In fact, if we change the code to use them, we will not need the query/mutate methods that we have so far.</a:t>
            </a:r>
          </a:p>
          <a:p>
            <a:pPr algn="l" fontAlgn="base"/>
            <a:endParaRPr lang="en-US" dirty="0">
              <a:uFillTx/>
            </a:endParaRPr>
          </a:p>
          <a:p>
            <a:pPr algn="l" fontAlgn="base"/>
            <a:r>
              <a:rPr lang="en-US" dirty="0">
                <a:uFillTx/>
              </a:rPr>
              <a:t>To be able to use these hook functions in components, we have to wrap the components tree with a provider component. The provider component concept is simple: you supply a provider component with an object, and it makes that object available to all the children components in the components tree it wraps.</a:t>
            </a:r>
          </a:p>
          <a:p>
            <a:pPr algn="l" fontAlgn="base"/>
            <a:endParaRPr lang="en-US" dirty="0">
              <a:uFillTx/>
            </a:endParaRPr>
          </a:p>
          <a:p>
            <a:pPr algn="l" fontAlgn="base"/>
            <a:r>
              <a:rPr lang="en-US" dirty="0">
                <a:uFillTx/>
              </a:rPr>
              <a:t>Inspect the code in web/</a:t>
            </a:r>
            <a:r>
              <a:rPr lang="en-US" dirty="0" err="1">
                <a:uFillTx/>
              </a:rPr>
              <a:t>src</a:t>
            </a:r>
            <a:r>
              <a:rPr lang="en-US" dirty="0">
                <a:uFillTx/>
              </a:rPr>
              <a:t>/index.js, and see how it uses a Provider component to make the global store available in children components. Components do not generally use the store object directly but rather methods that have access to it (through </a:t>
            </a:r>
            <a:r>
              <a:rPr lang="en-US" dirty="0" err="1">
                <a:uFillTx/>
              </a:rPr>
              <a:t>React’s</a:t>
            </a:r>
            <a:r>
              <a:rPr lang="en-US" dirty="0">
                <a:uFillTx/>
              </a:rPr>
              <a:t> context). Examples of such methods in the current store are </a:t>
            </a:r>
            <a:r>
              <a:rPr lang="en-US" dirty="0" err="1">
                <a:uFillTx/>
              </a:rPr>
              <a:t>useLocalAppState</a:t>
            </a:r>
            <a:r>
              <a:rPr lang="en-US" dirty="0">
                <a:uFillTx/>
              </a:rPr>
              <a:t>, </a:t>
            </a:r>
            <a:r>
              <a:rPr lang="en-US" dirty="0" err="1">
                <a:uFillTx/>
              </a:rPr>
              <a:t>setLocalAppState</a:t>
            </a:r>
            <a:r>
              <a:rPr lang="en-US" dirty="0">
                <a:uFillTx/>
              </a:rPr>
              <a:t>, and </a:t>
            </a:r>
            <a:r>
              <a:rPr lang="en-US" dirty="0" err="1">
                <a:uFillTx/>
              </a:rPr>
              <a:t>AppLink</a:t>
            </a:r>
            <a:r>
              <a:rPr lang="en-US" dirty="0">
                <a:uFillTx/>
              </a:rPr>
              <a:t>.</a:t>
            </a:r>
          </a:p>
          <a:p>
            <a:pPr algn="l" fontAlgn="base"/>
            <a:endParaRPr lang="en-US" dirty="0">
              <a:uFillTx/>
            </a:endParaRPr>
          </a:p>
          <a:p>
            <a:pPr algn="l" fontAlgn="base"/>
            <a:r>
              <a:rPr lang="en-US" dirty="0">
                <a:uFillTx/>
              </a:rPr>
              <a:t>Apollo Client’s provider component works in a similar way. You make the client instance (which is becoming our new app state store) the provided context value. Children components can then use the hook functions (like </a:t>
            </a:r>
            <a:r>
              <a:rPr lang="en-US" dirty="0" err="1">
                <a:uFillTx/>
              </a:rPr>
              <a:t>useQuery</a:t>
            </a:r>
            <a:r>
              <a:rPr lang="en-US" dirty="0">
                <a:uFillTx/>
              </a:rPr>
              <a:t>) to access and modify Apollo Client’s state (the cache).</a:t>
            </a:r>
          </a:p>
          <a:p>
            <a:pPr algn="l" fontAlgn="base"/>
            <a:endParaRPr lang="en-US" dirty="0">
              <a:uFillTx/>
            </a:endParaRPr>
          </a:p>
          <a:p>
            <a:pPr algn="l" fontAlgn="base"/>
            <a:r>
              <a:rPr lang="en-US" dirty="0">
                <a:uFillTx/>
              </a:rPr>
              <a:t>React supports having multiple provider wrappers (that provide different contexts). To make the changes minimal for this first step of using Apollo hooks, let’s wrap the components tree as is with the Apollo provider component.</a:t>
            </a:r>
          </a:p>
          <a:p>
            <a:pPr algn="l" fontAlgn="base"/>
            <a:endParaRPr lang="en-US" dirty="0">
              <a:uFillTx/>
            </a:endParaRPr>
          </a:p>
          <a:p>
            <a:pPr algn="l" fontAlgn="base"/>
            <a:r>
              <a:rPr lang="en-US" dirty="0">
                <a:uFillTx/>
              </a:rPr>
              <a:t>First, let’s remove the query and mutate methods from the store and expose the client instance object instead.</a:t>
            </a:r>
            <a:endParaRPr dirty="0">
              <a:uFillTx/>
            </a:endParaRPr>
          </a:p>
        </p:txBody>
      </p:sp>
    </p:spTree>
    <p:extLst>
      <p:ext uri="{BB962C8B-B14F-4D97-AF65-F5344CB8AC3E}">
        <p14:creationId xmlns:p14="http://schemas.microsoft.com/office/powerpoint/2010/main" val="101749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1" i="0" cap="all" dirty="0">
                <a:solidFill>
                  <a:srgbClr val="222222"/>
                </a:solidFill>
                <a:effectLst/>
                <a:latin typeface="Lato" panose="020F0502020204030203" pitchFamily="34" charset="0"/>
              </a:rPr>
              <a:t>NOTE</a:t>
            </a:r>
          </a:p>
          <a:p>
            <a:pPr algn="l"/>
            <a:r>
              <a:rPr lang="en-US" b="0" i="0" dirty="0">
                <a:solidFill>
                  <a:srgbClr val="222222"/>
                </a:solidFill>
                <a:effectLst/>
                <a:latin typeface="inherit"/>
              </a:rPr>
              <a:t>Remember, the Apollo Client object still has to be bound to the current local app state store (to access the user state and include the current </a:t>
            </a:r>
            <a:r>
              <a:rPr lang="en-US" b="0" i="0" dirty="0" err="1">
                <a:solidFill>
                  <a:srgbClr val="222222"/>
                </a:solidFill>
                <a:effectLst/>
                <a:latin typeface="inherit"/>
              </a:rPr>
              <a:t>authToken</a:t>
            </a:r>
            <a:r>
              <a:rPr lang="en-US" b="0" i="0" dirty="0">
                <a:solidFill>
                  <a:srgbClr val="222222"/>
                </a:solidFill>
                <a:effectLst/>
                <a:latin typeface="inherit"/>
              </a:rPr>
              <a:t> value). Later in this lesson, we will see how to manage the app state through Apollo Client itself to simplify the code and use only one global context object.</a:t>
            </a:r>
          </a:p>
          <a:p>
            <a:pPr algn="l"/>
            <a:r>
              <a:rPr lang="en-US" b="0" i="0" dirty="0">
                <a:solidFill>
                  <a:srgbClr val="222222"/>
                </a:solidFill>
                <a:effectLst/>
                <a:latin typeface="inherit"/>
              </a:rPr>
              <a:t>Apollo exports the </a:t>
            </a:r>
            <a:r>
              <a:rPr lang="en-US" b="0" i="0" dirty="0" err="1">
                <a:solidFill>
                  <a:srgbClr val="222222"/>
                </a:solidFill>
                <a:effectLst/>
                <a:latin typeface="inherit"/>
              </a:rPr>
              <a:t>ApolloProvider</a:t>
            </a:r>
            <a:r>
              <a:rPr lang="en-US" b="0" i="0" dirty="0">
                <a:solidFill>
                  <a:srgbClr val="222222"/>
                </a:solidFill>
                <a:effectLst/>
                <a:latin typeface="inherit"/>
              </a:rPr>
              <a:t> component that can be used to make the client instance available to all children components. Here are the changes in web/</a:t>
            </a:r>
            <a:r>
              <a:rPr lang="en-US" b="0" i="0" dirty="0" err="1">
                <a:solidFill>
                  <a:srgbClr val="222222"/>
                </a:solidFill>
                <a:effectLst/>
                <a:latin typeface="inherit"/>
              </a:rPr>
              <a:t>src</a:t>
            </a:r>
            <a:r>
              <a:rPr lang="en-US" b="0" i="0" dirty="0">
                <a:solidFill>
                  <a:srgbClr val="222222"/>
                </a:solidFill>
                <a:effectLst/>
                <a:latin typeface="inherit"/>
              </a:rPr>
              <a:t>/index.js to define and use </a:t>
            </a:r>
            <a:r>
              <a:rPr lang="en-US" b="0" i="0" dirty="0" err="1">
                <a:solidFill>
                  <a:srgbClr val="222222"/>
                </a:solidFill>
                <a:effectLst/>
                <a:latin typeface="inherit"/>
              </a:rPr>
              <a:t>ApolloProvider</a:t>
            </a:r>
            <a:r>
              <a:rPr lang="en-US" b="0" i="0" dirty="0">
                <a:solidFill>
                  <a:srgbClr val="222222"/>
                </a:solidFill>
                <a:effectLst/>
                <a:latin typeface="inherit"/>
              </a:rPr>
              <a:t>.</a:t>
            </a:r>
          </a:p>
          <a:p>
            <a:pPr algn="l"/>
            <a:endParaRPr lang="en-US" b="0" i="0" dirty="0">
              <a:solidFill>
                <a:srgbClr val="222222"/>
              </a:solidFill>
              <a:effectLst/>
              <a:latin typeface="inherit"/>
            </a:endParaRPr>
          </a:p>
          <a:p>
            <a:pPr algn="l"/>
            <a:r>
              <a:rPr lang="en-US" b="0" i="0" dirty="0">
                <a:solidFill>
                  <a:srgbClr val="222222"/>
                </a:solidFill>
                <a:effectLst/>
                <a:latin typeface="inherit"/>
              </a:rPr>
              <a:t>Note that I renamed the previous Provider component </a:t>
            </a:r>
            <a:r>
              <a:rPr lang="en-US" b="0" i="0" dirty="0" err="1">
                <a:solidFill>
                  <a:srgbClr val="222222"/>
                </a:solidFill>
                <a:effectLst/>
                <a:latin typeface="inherit"/>
              </a:rPr>
              <a:t>StoreProvider</a:t>
            </a:r>
            <a:r>
              <a:rPr lang="en-US" b="0" i="0" dirty="0">
                <a:solidFill>
                  <a:srgbClr val="222222"/>
                </a:solidFill>
                <a:effectLst/>
                <a:latin typeface="inherit"/>
              </a:rPr>
              <a:t> because it’s no longer “the” provider. More-specific names are better.</a:t>
            </a:r>
          </a:p>
        </p:txBody>
      </p:sp>
    </p:spTree>
    <p:extLst>
      <p:ext uri="{BB962C8B-B14F-4D97-AF65-F5344CB8AC3E}">
        <p14:creationId xmlns:p14="http://schemas.microsoft.com/office/powerpoint/2010/main" val="3978417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With the client instance object available to all components, we can now use Apollo hooks everywhere in the components tree. Let’s start with the Home component.</a:t>
            </a:r>
          </a:p>
          <a:p>
            <a:pPr algn="l" fontAlgn="base"/>
            <a:endParaRPr lang="en-US" dirty="0">
              <a:uFillTx/>
            </a:endParaRPr>
          </a:p>
          <a:p>
            <a:pPr algn="l" fontAlgn="base"/>
            <a:r>
              <a:rPr lang="en-US" dirty="0">
                <a:uFillTx/>
              </a:rPr>
              <a:t>Here are the changes that I made to that component to make it use the </a:t>
            </a:r>
            <a:r>
              <a:rPr lang="en-US" dirty="0" err="1">
                <a:uFillTx/>
              </a:rPr>
              <a:t>useQuery</a:t>
            </a:r>
            <a:r>
              <a:rPr lang="en-US" dirty="0">
                <a:uFillTx/>
              </a:rPr>
              <a:t> hook function.</a:t>
            </a:r>
            <a:endParaRPr dirty="0">
              <a:uFillTx/>
            </a:endParaRPr>
          </a:p>
        </p:txBody>
      </p:sp>
    </p:spTree>
    <p:extLst>
      <p:ext uri="{BB962C8B-B14F-4D97-AF65-F5344CB8AC3E}">
        <p14:creationId xmlns:p14="http://schemas.microsoft.com/office/powerpoint/2010/main" val="2931856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How simple and nice is that? Look at the output of git diff on this change to see what we’re able to replace </a:t>
            </a:r>
          </a:p>
          <a:p>
            <a:pPr algn="l" fontAlgn="base"/>
            <a:endParaRPr lang="en-US" dirty="0">
              <a:uFillTx/>
            </a:endParaRPr>
          </a:p>
          <a:p>
            <a:pPr algn="l" fontAlgn="base"/>
            <a:r>
              <a:rPr lang="en-US" dirty="0">
                <a:uFillTx/>
              </a:rPr>
              <a:t>The simple </a:t>
            </a:r>
            <a:r>
              <a:rPr lang="en-US" dirty="0" err="1">
                <a:uFillTx/>
              </a:rPr>
              <a:t>useQuery</a:t>
            </a:r>
            <a:r>
              <a:rPr lang="en-US" dirty="0">
                <a:uFillTx/>
              </a:rPr>
              <a:t> hook function enabled us to replace the </a:t>
            </a:r>
            <a:r>
              <a:rPr lang="en-US" dirty="0" err="1">
                <a:uFillTx/>
              </a:rPr>
              <a:t>useState</a:t>
            </a:r>
            <a:r>
              <a:rPr lang="en-US" dirty="0">
                <a:uFillTx/>
              </a:rPr>
              <a:t> and </a:t>
            </a:r>
            <a:r>
              <a:rPr lang="en-US" dirty="0" err="1">
                <a:uFillTx/>
              </a:rPr>
              <a:t>useEffect</a:t>
            </a:r>
            <a:r>
              <a:rPr lang="en-US" dirty="0">
                <a:uFillTx/>
              </a:rPr>
              <a:t> React hook functions, which were previously used to manually do the data fetching and manage the request status. This is now all done internally in Apollo Client.</a:t>
            </a:r>
            <a:endParaRPr dirty="0">
              <a:uFillTx/>
            </a:endParaRPr>
          </a:p>
        </p:txBody>
      </p:sp>
    </p:spTree>
    <p:extLst>
      <p:ext uri="{BB962C8B-B14F-4D97-AF65-F5344CB8AC3E}">
        <p14:creationId xmlns:p14="http://schemas.microsoft.com/office/powerpoint/2010/main" val="3858908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The loading variable is a Boolean value that Apollo sets to true while the network data request is pending. </a:t>
            </a:r>
            <a:r>
              <a:rPr lang="en-US" dirty="0" err="1">
                <a:uFillTx/>
              </a:rPr>
              <a:t>useQuery</a:t>
            </a:r>
            <a:r>
              <a:rPr lang="en-US" dirty="0">
                <a:uFillTx/>
              </a:rPr>
              <a:t> also returns an error variable, which holds any </a:t>
            </a:r>
            <a:r>
              <a:rPr lang="en-US" dirty="0" err="1">
                <a:uFillTx/>
              </a:rPr>
              <a:t>GraphQL</a:t>
            </a:r>
            <a:r>
              <a:rPr lang="en-US" dirty="0">
                <a:uFillTx/>
              </a:rPr>
              <a:t> root errors or network errors. Your UIs should always handle both the loading and error states. For example, we can add another if statement and render an error message when the error variable has a value.</a:t>
            </a:r>
          </a:p>
          <a:p>
            <a:pPr algn="l" fontAlgn="base"/>
            <a:endParaRPr lang="en-US" dirty="0">
              <a:uFillTx/>
            </a:endParaRPr>
          </a:p>
          <a:p>
            <a:pPr algn="l" fontAlgn="base"/>
            <a:r>
              <a:rPr lang="en-US" dirty="0">
                <a:uFillTx/>
              </a:rPr>
              <a:t>TIP</a:t>
            </a:r>
          </a:p>
          <a:p>
            <a:pPr algn="l" fontAlgn="base"/>
            <a:r>
              <a:rPr lang="en-US" dirty="0">
                <a:uFillTx/>
              </a:rPr>
              <a:t>When it comes to handling errors in the UI, you should try to make the error branch as close as possible to the data associated with it. For example, the if statement I added in listing 10.17 blocks the entire home page, including the search box. The search box has nothing to do with any possible errors in the TASK_MAIN_LIST query. Try to fix that as an exercise.</a:t>
            </a:r>
          </a:p>
          <a:p>
            <a:pPr algn="l" fontAlgn="base"/>
            <a:endParaRPr lang="en-US" dirty="0">
              <a:uFillTx/>
            </a:endParaRPr>
          </a:p>
          <a:p>
            <a:pPr algn="l" fontAlgn="base"/>
            <a:r>
              <a:rPr lang="en-US" dirty="0">
                <a:uFillTx/>
              </a:rPr>
              <a:t>This change in the Home component was straightforward because the replaced code was a common task that components do. We’ll soon see examples of less common things to do with Apollo; but first, let’s look at how to do a mutation with the </a:t>
            </a:r>
            <a:r>
              <a:rPr lang="en-US" dirty="0" err="1">
                <a:uFillTx/>
              </a:rPr>
              <a:t>useMutation</a:t>
            </a:r>
            <a:r>
              <a:rPr lang="en-US" dirty="0">
                <a:uFillTx/>
              </a:rPr>
              <a:t> hook function.</a:t>
            </a:r>
          </a:p>
          <a:p>
            <a:pPr algn="l" fontAlgn="base"/>
            <a:endParaRPr lang="en-US" dirty="0">
              <a:uFillTx/>
            </a:endParaRPr>
          </a:p>
          <a:p>
            <a:pPr algn="l" fontAlgn="base"/>
            <a:r>
              <a:rPr lang="en-US" dirty="0">
                <a:uFillTx/>
              </a:rPr>
              <a:t>The </a:t>
            </a:r>
            <a:r>
              <a:rPr lang="en-US" dirty="0" err="1">
                <a:uFillTx/>
              </a:rPr>
              <a:t>useMutation</a:t>
            </a:r>
            <a:r>
              <a:rPr lang="en-US" dirty="0">
                <a:uFillTx/>
              </a:rPr>
              <a:t> hook function is similar to </a:t>
            </a:r>
            <a:r>
              <a:rPr lang="en-US" dirty="0" err="1">
                <a:uFillTx/>
              </a:rPr>
              <a:t>useQuery</a:t>
            </a:r>
            <a:r>
              <a:rPr lang="en-US" dirty="0">
                <a:uFillTx/>
              </a:rPr>
              <a:t>, but it does not send the operation right away. It returns a two-item tuple, where the first item is a function that sends the mutation operation when invoked. The second item is the mutation result (after the function is invoked).</a:t>
            </a:r>
            <a:endParaRPr dirty="0">
              <a:uFillTx/>
            </a:endParaRPr>
          </a:p>
        </p:txBody>
      </p:sp>
    </p:spTree>
    <p:extLst>
      <p:ext uri="{BB962C8B-B14F-4D97-AF65-F5344CB8AC3E}">
        <p14:creationId xmlns:p14="http://schemas.microsoft.com/office/powerpoint/2010/main" val="158422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The </a:t>
            </a:r>
            <a:r>
              <a:rPr lang="en-US" dirty="0" err="1">
                <a:uFillTx/>
              </a:rPr>
              <a:t>loginUser</a:t>
            </a:r>
            <a:r>
              <a:rPr lang="en-US" dirty="0">
                <a:uFillTx/>
              </a:rPr>
              <a:t> function makes the network request when it’s invoked, and it returns the </a:t>
            </a:r>
            <a:r>
              <a:rPr lang="en-US" dirty="0" err="1">
                <a:uFillTx/>
              </a:rPr>
              <a:t>GraphQL</a:t>
            </a:r>
            <a:r>
              <a:rPr lang="en-US" dirty="0">
                <a:uFillTx/>
              </a:rPr>
              <a:t> response object. For example, we can do the following to invoke </a:t>
            </a:r>
            <a:r>
              <a:rPr lang="en-US" dirty="0" err="1">
                <a:uFillTx/>
              </a:rPr>
              <a:t>loginUser</a:t>
            </a:r>
            <a:r>
              <a:rPr lang="en-US" dirty="0">
                <a:uFillTx/>
              </a:rPr>
              <a:t> and read the data/errors properties of its </a:t>
            </a:r>
            <a:r>
              <a:rPr lang="en-US" dirty="0" err="1">
                <a:uFillTx/>
              </a:rPr>
              <a:t>GraphQL</a:t>
            </a:r>
            <a:r>
              <a:rPr lang="en-US" dirty="0">
                <a:uFillTx/>
              </a:rPr>
              <a:t> response object.</a:t>
            </a:r>
          </a:p>
          <a:p>
            <a:pPr algn="l" fontAlgn="base"/>
            <a:endParaRPr lang="en-US" dirty="0">
              <a:uFillTx/>
            </a:endParaRPr>
          </a:p>
          <a:p>
            <a:pPr algn="l" fontAlgn="base"/>
            <a:r>
              <a:rPr lang="en-US" dirty="0">
                <a:uFillTx/>
              </a:rPr>
              <a:t>const { data, errors } = await </a:t>
            </a:r>
            <a:r>
              <a:rPr lang="en-US" dirty="0" err="1">
                <a:uFillTx/>
              </a:rPr>
              <a:t>loginUser</a:t>
            </a:r>
            <a:r>
              <a:rPr lang="en-US" dirty="0">
                <a:uFillTx/>
              </a:rPr>
              <a:t>({</a:t>
            </a:r>
          </a:p>
          <a:p>
            <a:pPr algn="l" fontAlgn="base"/>
            <a:r>
              <a:rPr lang="en-US" dirty="0">
                <a:uFillTx/>
              </a:rPr>
              <a:t>  variables: ·-·-·</a:t>
            </a:r>
          </a:p>
          <a:p>
            <a:pPr algn="l" fontAlgn="base"/>
            <a:r>
              <a:rPr lang="en-US" dirty="0">
                <a:uFillTx/>
              </a:rPr>
              <a:t>});</a:t>
            </a:r>
            <a:endParaRPr dirty="0">
              <a:uFillTx/>
            </a:endParaRPr>
          </a:p>
        </p:txBody>
      </p:sp>
    </p:spTree>
    <p:extLst>
      <p:ext uri="{BB962C8B-B14F-4D97-AF65-F5344CB8AC3E}">
        <p14:creationId xmlns:p14="http://schemas.microsoft.com/office/powerpoint/2010/main" val="3960779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Here are the changes I made to web/</a:t>
            </a:r>
            <a:r>
              <a:rPr lang="en-US" dirty="0" err="1">
                <a:uFillTx/>
              </a:rPr>
              <a:t>src</a:t>
            </a:r>
            <a:r>
              <a:rPr lang="en-US" dirty="0">
                <a:uFillTx/>
              </a:rPr>
              <a:t>/components/Login.js to make it send its mutation operation with the </a:t>
            </a:r>
            <a:r>
              <a:rPr lang="en-US" dirty="0" err="1">
                <a:uFillTx/>
              </a:rPr>
              <a:t>useMutation</a:t>
            </a:r>
            <a:r>
              <a:rPr lang="en-US" dirty="0">
                <a:uFillTx/>
              </a:rPr>
              <a:t> hook function.</a:t>
            </a:r>
          </a:p>
          <a:p>
            <a:pPr algn="l" fontAlgn="base"/>
            <a:endParaRPr lang="en-US" dirty="0">
              <a:uFillTx/>
            </a:endParaRPr>
          </a:p>
          <a:p>
            <a:pPr algn="l" fontAlgn="base"/>
            <a:r>
              <a:rPr lang="en-US" dirty="0">
                <a:uFillTx/>
              </a:rPr>
              <a:t>Note that the changes are minimal here because the Login component does not have UI state after the mutation is successful (it simply gets unmounted).</a:t>
            </a:r>
          </a:p>
          <a:p>
            <a:pPr algn="l" fontAlgn="base"/>
            <a:endParaRPr lang="en-US" dirty="0">
              <a:uFillTx/>
            </a:endParaRPr>
          </a:p>
          <a:p>
            <a:pPr algn="l" fontAlgn="base"/>
            <a:r>
              <a:rPr lang="en-US" dirty="0">
                <a:uFillTx/>
              </a:rPr>
              <a:t>WHAT TO DO WITH THE LOADING STATE</a:t>
            </a:r>
          </a:p>
          <a:p>
            <a:pPr algn="l" fontAlgn="base"/>
            <a:r>
              <a:rPr lang="en-US" dirty="0">
                <a:uFillTx/>
              </a:rPr>
              <a:t>You should change your UIs to indicate that a request is pending. For query operations, this can be as simple as displaying a loading indicator where the data will appear. For mutations, you should at least disable the Submit button (to prevent making multiple operations with multiple clicks). I usually also make the button show a loading indicator in its label.</a:t>
            </a:r>
            <a:endParaRPr dirty="0">
              <a:uFillTx/>
            </a:endParaRPr>
          </a:p>
        </p:txBody>
      </p:sp>
    </p:spTree>
    <p:extLst>
      <p:ext uri="{BB962C8B-B14F-4D97-AF65-F5344CB8AC3E}">
        <p14:creationId xmlns:p14="http://schemas.microsoft.com/office/powerpoint/2010/main" val="1152847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Apollo Client can be used with React, Vue, Angular, and many others. It can also be used with plain JavaScript. Let’s start with an example of how to do that first; then we will see how to use it in the </a:t>
            </a:r>
            <a:r>
              <a:rPr lang="en-US" dirty="0" err="1">
                <a:uFillTx/>
              </a:rPr>
              <a:t>AZdev</a:t>
            </a:r>
            <a:r>
              <a:rPr lang="en-US" dirty="0">
                <a:uFillTx/>
              </a:rPr>
              <a:t> React project.</a:t>
            </a:r>
            <a:endParaRPr dirty="0">
              <a:uFillTx/>
            </a:endParaRPr>
          </a:p>
        </p:txBody>
      </p:sp>
    </p:spTree>
    <p:extLst>
      <p:ext uri="{BB962C8B-B14F-4D97-AF65-F5344CB8AC3E}">
        <p14:creationId xmlns:p14="http://schemas.microsoft.com/office/powerpoint/2010/main" val="1500159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It’s now time for you to get comfortable with </a:t>
            </a:r>
            <a:r>
              <a:rPr lang="en-US" dirty="0" err="1">
                <a:uFillTx/>
              </a:rPr>
              <a:t>useQuery</a:t>
            </a:r>
            <a:r>
              <a:rPr lang="en-US" dirty="0">
                <a:uFillTx/>
              </a:rPr>
              <a:t> and </a:t>
            </a:r>
            <a:r>
              <a:rPr lang="en-US" dirty="0" err="1">
                <a:uFillTx/>
              </a:rPr>
              <a:t>useMutation</a:t>
            </a:r>
            <a:r>
              <a:rPr lang="en-US" dirty="0">
                <a:uFillTx/>
              </a:rPr>
              <a:t>. Convert the </a:t>
            </a:r>
            <a:r>
              <a:rPr lang="en-US" dirty="0" err="1">
                <a:uFillTx/>
              </a:rPr>
              <a:t>TaskPage</a:t>
            </a:r>
            <a:r>
              <a:rPr lang="en-US" dirty="0">
                <a:uFillTx/>
              </a:rPr>
              <a:t> component next. This component currently has three </a:t>
            </a:r>
            <a:r>
              <a:rPr lang="en-US" dirty="0" err="1">
                <a:uFillTx/>
              </a:rPr>
              <a:t>useState</a:t>
            </a:r>
            <a:r>
              <a:rPr lang="en-US" dirty="0">
                <a:uFillTx/>
              </a:rPr>
              <a:t> calls and one </a:t>
            </a:r>
            <a:r>
              <a:rPr lang="en-US" dirty="0" err="1">
                <a:uFillTx/>
              </a:rPr>
              <a:t>useEffect</a:t>
            </a:r>
            <a:r>
              <a:rPr lang="en-US" dirty="0">
                <a:uFillTx/>
              </a:rPr>
              <a:t>. Introducing the </a:t>
            </a:r>
            <a:r>
              <a:rPr lang="en-US" dirty="0" err="1">
                <a:uFillTx/>
              </a:rPr>
              <a:t>useQuery</a:t>
            </a:r>
            <a:r>
              <a:rPr lang="en-US" dirty="0">
                <a:uFillTx/>
              </a:rPr>
              <a:t> method can get rid of the </a:t>
            </a:r>
            <a:r>
              <a:rPr lang="en-US" dirty="0" err="1">
                <a:uFillTx/>
              </a:rPr>
              <a:t>useEffect</a:t>
            </a:r>
            <a:r>
              <a:rPr lang="en-US" dirty="0">
                <a:uFillTx/>
              </a:rPr>
              <a:t> call and one of the three </a:t>
            </a:r>
            <a:r>
              <a:rPr lang="en-US" dirty="0" err="1">
                <a:uFillTx/>
              </a:rPr>
              <a:t>useState</a:t>
            </a:r>
            <a:r>
              <a:rPr lang="en-US" dirty="0">
                <a:uFillTx/>
              </a:rPr>
              <a:t> calls. Give it a try. Here’s what I ended up doing.</a:t>
            </a:r>
          </a:p>
          <a:p>
            <a:pPr algn="l" fontAlgn="base"/>
            <a:endParaRPr lang="en-US" dirty="0">
              <a:uFillTx/>
            </a:endParaRPr>
          </a:p>
          <a:p>
            <a:pPr algn="l" fontAlgn="base"/>
            <a:r>
              <a:rPr lang="en-US" dirty="0">
                <a:uFillTx/>
              </a:rPr>
              <a:t>The remaining </a:t>
            </a:r>
            <a:r>
              <a:rPr lang="en-US" dirty="0" err="1">
                <a:uFillTx/>
              </a:rPr>
              <a:t>useState</a:t>
            </a:r>
            <a:r>
              <a:rPr lang="en-US" dirty="0">
                <a:uFillTx/>
              </a:rPr>
              <a:t> objects (</a:t>
            </a:r>
            <a:r>
              <a:rPr lang="en-US" dirty="0" err="1">
                <a:uFillTx/>
              </a:rPr>
              <a:t>showAddApproach</a:t>
            </a:r>
            <a:r>
              <a:rPr lang="en-US" dirty="0">
                <a:uFillTx/>
              </a:rPr>
              <a:t> and </a:t>
            </a:r>
            <a:r>
              <a:rPr lang="en-US" dirty="0" err="1">
                <a:uFillTx/>
              </a:rPr>
              <a:t>highlightedApproachId</a:t>
            </a:r>
            <a:r>
              <a:rPr lang="en-US" dirty="0">
                <a:uFillTx/>
              </a:rPr>
              <a:t>) manage state elements that are local to this component. Apollo usually is not used for this type of local component state. However, we will soon see how Apollo can help us get rid of the </a:t>
            </a:r>
            <a:r>
              <a:rPr lang="en-US" dirty="0" err="1">
                <a:uFillTx/>
              </a:rPr>
              <a:t>useStore</a:t>
            </a:r>
            <a:r>
              <a:rPr lang="en-US" dirty="0">
                <a:uFillTx/>
              </a:rPr>
              <a:t> call.</a:t>
            </a:r>
          </a:p>
          <a:p>
            <a:pPr algn="l" fontAlgn="base"/>
            <a:endParaRPr lang="en-US" dirty="0">
              <a:uFillTx/>
            </a:endParaRPr>
          </a:p>
          <a:p>
            <a:pPr algn="l" fontAlgn="base"/>
            <a:r>
              <a:rPr lang="en-US" dirty="0">
                <a:uFillTx/>
              </a:rPr>
              <a:t>NOTE</a:t>
            </a:r>
          </a:p>
          <a:p>
            <a:pPr algn="l" fontAlgn="base"/>
            <a:r>
              <a:rPr lang="en-US" dirty="0">
                <a:uFillTx/>
              </a:rPr>
              <a:t>I commented out the part that handles appending a new Approach record to the list of Approaches under a Task object. Now that the Task object is managed in the Apollo cache, we will have to figure out what to do to append an Approach record to it. </a:t>
            </a:r>
            <a:endParaRPr dirty="0">
              <a:uFillTx/>
            </a:endParaRPr>
          </a:p>
        </p:txBody>
      </p:sp>
    </p:spTree>
    <p:extLst>
      <p:ext uri="{BB962C8B-B14F-4D97-AF65-F5344CB8AC3E}">
        <p14:creationId xmlns:p14="http://schemas.microsoft.com/office/powerpoint/2010/main" val="1478141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Let’s convert the Search component code to use Apollo hooks. There is a new challenge: the query has to be sent conditionally only when the component has a value in the </a:t>
            </a:r>
            <a:r>
              <a:rPr lang="en-US" dirty="0" err="1">
                <a:uFillTx/>
              </a:rPr>
              <a:t>searchTerm</a:t>
            </a:r>
            <a:r>
              <a:rPr lang="en-US" dirty="0">
                <a:uFillTx/>
              </a:rPr>
              <a:t> prop. How do we make that work with </a:t>
            </a:r>
            <a:r>
              <a:rPr lang="en-US" dirty="0" err="1">
                <a:uFillTx/>
              </a:rPr>
              <a:t>useQuery</a:t>
            </a:r>
            <a:r>
              <a:rPr lang="en-US" dirty="0">
                <a:uFillTx/>
              </a:rPr>
              <a:t>?</a:t>
            </a:r>
          </a:p>
          <a:p>
            <a:pPr algn="l" fontAlgn="base"/>
            <a:endParaRPr lang="en-US" dirty="0">
              <a:uFillTx/>
            </a:endParaRPr>
          </a:p>
          <a:p>
            <a:pPr algn="l" fontAlgn="base"/>
            <a:r>
              <a:rPr lang="en-US" dirty="0">
                <a:uFillTx/>
              </a:rPr>
              <a:t>If we just replace the query function with a </a:t>
            </a:r>
            <a:r>
              <a:rPr lang="en-US" dirty="0" err="1">
                <a:uFillTx/>
              </a:rPr>
              <a:t>useQuery</a:t>
            </a:r>
            <a:r>
              <a:rPr lang="en-US" dirty="0">
                <a:uFillTx/>
              </a:rPr>
              <a:t> hook and get rid of the </a:t>
            </a:r>
            <a:r>
              <a:rPr lang="en-US" dirty="0" err="1">
                <a:uFillTx/>
              </a:rPr>
              <a:t>useEffect</a:t>
            </a:r>
            <a:r>
              <a:rPr lang="en-US" dirty="0">
                <a:uFillTx/>
              </a:rPr>
              <a:t> hook, the code will look like this.</a:t>
            </a:r>
            <a:endParaRPr dirty="0">
              <a:uFillTx/>
            </a:endParaRPr>
          </a:p>
        </p:txBody>
      </p:sp>
    </p:spTree>
    <p:extLst>
      <p:ext uri="{BB962C8B-B14F-4D97-AF65-F5344CB8AC3E}">
        <p14:creationId xmlns:p14="http://schemas.microsoft.com/office/powerpoint/2010/main" val="3348520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Previous code will send the query operation request with a null value for </a:t>
            </a:r>
            <a:r>
              <a:rPr lang="en-US" dirty="0" err="1">
                <a:uFillTx/>
              </a:rPr>
              <a:t>searchTerm</a:t>
            </a:r>
            <a:r>
              <a:rPr lang="en-US" dirty="0">
                <a:uFillTx/>
              </a:rPr>
              <a:t> every time this component renders (figure). This component renders as part of the home page (to display the search form). So yeah, that will not work.</a:t>
            </a:r>
          </a:p>
          <a:p>
            <a:pPr algn="l" fontAlgn="base"/>
            <a:endParaRPr lang="en-US" dirty="0">
              <a:uFillTx/>
            </a:endParaRPr>
          </a:p>
          <a:p>
            <a:pPr algn="l" fontAlgn="base"/>
            <a:r>
              <a:rPr lang="en-US" dirty="0">
                <a:uFillTx/>
              </a:rPr>
              <a:t>Unfortunately, we cannot put the </a:t>
            </a:r>
            <a:r>
              <a:rPr lang="en-US" dirty="0" err="1">
                <a:uFillTx/>
              </a:rPr>
              <a:t>useQuery</a:t>
            </a:r>
            <a:r>
              <a:rPr lang="en-US" dirty="0">
                <a:uFillTx/>
              </a:rPr>
              <a:t> call in an if statement. That’s a React requirement for using hooks (see </a:t>
            </a:r>
            <a:r>
              <a:rPr lang="en-US" dirty="0" err="1">
                <a:uFillTx/>
              </a:rPr>
              <a:t>az.dev</a:t>
            </a:r>
            <a:r>
              <a:rPr lang="en-US" dirty="0">
                <a:uFillTx/>
              </a:rPr>
              <a:t>/rules-of-hooks).</a:t>
            </a:r>
          </a:p>
          <a:p>
            <a:pPr algn="l" fontAlgn="base"/>
            <a:endParaRPr lang="en-US" dirty="0">
              <a:uFillTx/>
            </a:endParaRPr>
          </a:p>
          <a:p>
            <a:pPr algn="l" fontAlgn="base"/>
            <a:r>
              <a:rPr lang="en-US" dirty="0">
                <a:uFillTx/>
              </a:rPr>
              <a:t>We can solve this problem in a few different ways, which we’ll explore next.</a:t>
            </a:r>
          </a:p>
        </p:txBody>
      </p:sp>
    </p:spTree>
    <p:extLst>
      <p:ext uri="{BB962C8B-B14F-4D97-AF65-F5344CB8AC3E}">
        <p14:creationId xmlns:p14="http://schemas.microsoft.com/office/powerpoint/2010/main" val="3829034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dirty="0">
              <a:uFillTx/>
            </a:endParaRPr>
          </a:p>
          <a:p>
            <a:pPr algn="l" fontAlgn="base"/>
            <a:r>
              <a:rPr lang="en-US" dirty="0">
                <a:uFillTx/>
              </a:rPr>
              <a:t>Using the skip option</a:t>
            </a:r>
          </a:p>
          <a:p>
            <a:pPr algn="l" fontAlgn="base"/>
            <a:endParaRPr lang="en-US" dirty="0">
              <a:uFillTx/>
            </a:endParaRPr>
          </a:p>
          <a:p>
            <a:pPr algn="l" fontAlgn="base"/>
            <a:r>
              <a:rPr lang="en-US" dirty="0">
                <a:uFillTx/>
              </a:rPr>
              <a:t>Apollo’s </a:t>
            </a:r>
            <a:r>
              <a:rPr lang="en-US" dirty="0" err="1">
                <a:uFillTx/>
              </a:rPr>
              <a:t>useQuery</a:t>
            </a:r>
            <a:r>
              <a:rPr lang="en-US" dirty="0">
                <a:uFillTx/>
              </a:rPr>
              <a:t> method supports a skip Boolean option. A true skip value makes Apollo not send the query operation. That’s exactly what we need.</a:t>
            </a:r>
          </a:p>
          <a:p>
            <a:pPr algn="l" fontAlgn="base"/>
            <a:endParaRPr dirty="0">
              <a:uFillTx/>
            </a:endParaRPr>
          </a:p>
        </p:txBody>
      </p:sp>
    </p:spTree>
    <p:extLst>
      <p:ext uri="{BB962C8B-B14F-4D97-AF65-F5344CB8AC3E}">
        <p14:creationId xmlns:p14="http://schemas.microsoft.com/office/powerpoint/2010/main" val="29252904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Using a lazy query</a:t>
            </a:r>
          </a:p>
          <a:p>
            <a:pPr algn="l" fontAlgn="base"/>
            <a:endParaRPr lang="en-US" dirty="0">
              <a:uFillTx/>
            </a:endParaRPr>
          </a:p>
          <a:p>
            <a:pPr algn="l" fontAlgn="base"/>
            <a:r>
              <a:rPr lang="en-US" dirty="0">
                <a:uFillTx/>
              </a:rPr>
              <a:t>Apollo Client has a </a:t>
            </a:r>
            <a:r>
              <a:rPr lang="en-US" dirty="0" err="1">
                <a:uFillTx/>
              </a:rPr>
              <a:t>useLazyQuery</a:t>
            </a:r>
            <a:r>
              <a:rPr lang="en-US" dirty="0">
                <a:uFillTx/>
              </a:rPr>
              <a:t> method that does not perform the query right away but rather gives you a function to perform the query (similar to how </a:t>
            </a:r>
            <a:r>
              <a:rPr lang="en-US" dirty="0" err="1">
                <a:uFillTx/>
              </a:rPr>
              <a:t>useMutation</a:t>
            </a:r>
            <a:r>
              <a:rPr lang="en-US" dirty="0">
                <a:uFillTx/>
              </a:rPr>
              <a:t> works). This means we can keep the </a:t>
            </a:r>
            <a:r>
              <a:rPr lang="en-US" dirty="0" err="1">
                <a:uFillTx/>
              </a:rPr>
              <a:t>useEffect</a:t>
            </a:r>
            <a:r>
              <a:rPr lang="en-US" dirty="0">
                <a:uFillTx/>
              </a:rPr>
              <a:t> hook function and invoke the lazy query function in it.</a:t>
            </a:r>
          </a:p>
          <a:p>
            <a:pPr algn="l" fontAlgn="base"/>
            <a:endParaRPr lang="en-US" dirty="0">
              <a:uFillTx/>
            </a:endParaRPr>
          </a:p>
          <a:p>
            <a:pPr algn="l" fontAlgn="base"/>
            <a:r>
              <a:rPr lang="en-US" b="0" i="0" dirty="0">
                <a:solidFill>
                  <a:srgbClr val="222222"/>
                </a:solidFill>
                <a:effectLst/>
                <a:latin typeface="Merriweather" panose="00000500000000000000" pitchFamily="2" charset="0"/>
              </a:rPr>
              <a:t>I like this solution a little bit better than the first one. I think it’s more flexible and easier to work with. However, these solutions (and the original code) are not ideal. I designed them that way to show you the powerful features of Apollo Client; but if you find yourself needing to use a lazy query or skip a query, I would like you to first ask yourself if the problem can be fixed by reorganizing your components using the single-responsibility principle (or other clean code principles).</a:t>
            </a:r>
            <a:endParaRPr dirty="0">
              <a:uFillTx/>
            </a:endParaRPr>
          </a:p>
        </p:txBody>
      </p:sp>
    </p:spTree>
    <p:extLst>
      <p:ext uri="{BB962C8B-B14F-4D97-AF65-F5344CB8AC3E}">
        <p14:creationId xmlns:p14="http://schemas.microsoft.com/office/powerpoint/2010/main" val="4269435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0843459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fontAlgn="base"/>
            <a:r>
              <a:rPr lang="en-US" dirty="0">
                <a:uFillTx/>
              </a:rPr>
              <a:t>One of my favorite Apollo Client features is how it can be used to manage the local app state of an application. The word local here does not mean local to a single component. It’s a label for the state data that is not associated with remote data.</a:t>
            </a:r>
          </a:p>
          <a:p>
            <a:pPr algn="l" fontAlgn="base"/>
            <a:endParaRPr lang="en-US" dirty="0">
              <a:uFillTx/>
            </a:endParaRPr>
          </a:p>
          <a:p>
            <a:pPr algn="l" fontAlgn="base"/>
            <a:r>
              <a:rPr lang="en-US" dirty="0">
                <a:uFillTx/>
              </a:rPr>
              <a:t>We have already been using Apollo to manage the app state. The difference about the local app state we are going to implement in this section is that it will not be associated with a server (remote) query. Instead, it will be associated with a local query, as we will see soon.</a:t>
            </a:r>
          </a:p>
          <a:p>
            <a:pPr algn="l" fontAlgn="base"/>
            <a:endParaRPr lang="en-US" dirty="0">
              <a:uFillTx/>
            </a:endParaRPr>
          </a:p>
          <a:p>
            <a:pPr algn="l" fontAlgn="base"/>
            <a:r>
              <a:rPr lang="en-US" dirty="0">
                <a:uFillTx/>
              </a:rPr>
              <a:t>In the </a:t>
            </a:r>
            <a:r>
              <a:rPr lang="en-US" dirty="0" err="1">
                <a:uFillTx/>
              </a:rPr>
              <a:t>AZdev</a:t>
            </a:r>
            <a:r>
              <a:rPr lang="en-US" dirty="0">
                <a:uFillTx/>
              </a:rPr>
              <a:t> application, we have two local app state elements: the current user and component objects. The entire context object in web/</a:t>
            </a:r>
            <a:r>
              <a:rPr lang="en-US" dirty="0" err="1">
                <a:uFillTx/>
              </a:rPr>
              <a:t>src</a:t>
            </a:r>
            <a:r>
              <a:rPr lang="en-US" dirty="0">
                <a:uFillTx/>
              </a:rPr>
              <a:t>/store.js is there to manage these two elements. Let’s see how Apollo Client can help us get rid of that context object.</a:t>
            </a:r>
          </a:p>
          <a:p>
            <a:pPr algn="l" fontAlgn="base"/>
            <a:endParaRPr lang="en-US" dirty="0">
              <a:uFillTx/>
            </a:endParaRPr>
          </a:p>
          <a:p>
            <a:pPr algn="l" fontAlgn="base"/>
            <a:r>
              <a:rPr lang="en-US" dirty="0">
                <a:uFillTx/>
              </a:rPr>
              <a:t>TIP</a:t>
            </a:r>
          </a:p>
          <a:p>
            <a:pPr algn="l" fontAlgn="base"/>
            <a:r>
              <a:rPr lang="en-US" dirty="0">
                <a:uFillTx/>
              </a:rPr>
              <a:t>The current local app state in the app is managed with a </a:t>
            </a:r>
            <a:r>
              <a:rPr lang="en-US" dirty="0" err="1">
                <a:uFillTx/>
              </a:rPr>
              <a:t>useState</a:t>
            </a:r>
            <a:r>
              <a:rPr lang="en-US" dirty="0">
                <a:uFillTx/>
              </a:rPr>
              <a:t> call in web/</a:t>
            </a:r>
            <a:r>
              <a:rPr lang="en-US" dirty="0" err="1">
                <a:uFillTx/>
              </a:rPr>
              <a:t>src</a:t>
            </a:r>
            <a:r>
              <a:rPr lang="en-US" dirty="0">
                <a:uFillTx/>
              </a:rPr>
              <a:t>/store.js. The new state will be managed externally to the React application. When the state is managed externally, React components that need to use that state have to subscribe to it (to be notified when the external state is changed). The </a:t>
            </a:r>
            <a:r>
              <a:rPr lang="en-US" dirty="0" err="1">
                <a:uFillTx/>
              </a:rPr>
              <a:t>useQuery</a:t>
            </a:r>
            <a:r>
              <a:rPr lang="en-US" dirty="0">
                <a:uFillTx/>
              </a:rPr>
              <a:t> method is a form of subscribing since it will cause a React component function to render when the Apollo cache store has any new data for that query.</a:t>
            </a:r>
          </a:p>
          <a:p>
            <a:pPr algn="l" fontAlgn="base"/>
            <a:endParaRPr lang="en-US" dirty="0">
              <a:uFillTx/>
            </a:endParaRPr>
          </a:p>
          <a:p>
            <a:pPr algn="l" fontAlgn="base"/>
            <a:r>
              <a:rPr lang="en-US" dirty="0">
                <a:uFillTx/>
              </a:rPr>
              <a:t>The local app state management in Apollo uses the </a:t>
            </a:r>
            <a:r>
              <a:rPr lang="en-US" dirty="0" err="1">
                <a:uFillTx/>
              </a:rPr>
              <a:t>writeQuery</a:t>
            </a:r>
            <a:r>
              <a:rPr lang="en-US" dirty="0">
                <a:uFillTx/>
              </a:rPr>
              <a:t> method to put local app state element values in the cache. However, </a:t>
            </a:r>
            <a:r>
              <a:rPr lang="en-US" dirty="0" err="1">
                <a:uFillTx/>
              </a:rPr>
              <a:t>writeQuery</a:t>
            </a:r>
            <a:r>
              <a:rPr lang="en-US" dirty="0">
                <a:uFillTx/>
              </a:rPr>
              <a:t> needs a query, and the local app state has no such query. In Apollo, we just make up a fake query for it.</a:t>
            </a:r>
          </a:p>
          <a:p>
            <a:pPr algn="l" fontAlgn="base"/>
            <a:endParaRPr lang="en-US" dirty="0">
              <a:uFillTx/>
            </a:endParaRPr>
          </a:p>
          <a:p>
            <a:pPr algn="l" fontAlgn="base"/>
            <a:r>
              <a:rPr lang="en-US" dirty="0">
                <a:uFillTx/>
              </a:rPr>
              <a:t>You can come up with any </a:t>
            </a:r>
            <a:r>
              <a:rPr lang="en-US" dirty="0" err="1">
                <a:uFillTx/>
              </a:rPr>
              <a:t>GraphQL</a:t>
            </a:r>
            <a:r>
              <a:rPr lang="en-US" dirty="0">
                <a:uFillTx/>
              </a:rPr>
              <a:t> query (regardless of the server schema) and tell Apollo that you’d like to use that query only on the client side. You can do that for a whole query or part of an existing query. You put the @client directive on any field in a query to tell Apollo that it’s a client-only field that does not need to be fetched from the server.</a:t>
            </a:r>
          </a:p>
          <a:p>
            <a:pPr algn="l" fontAlgn="base"/>
            <a:endParaRPr lang="en-US" dirty="0">
              <a:uFillTx/>
            </a:endParaRPr>
          </a:p>
          <a:p>
            <a:pPr algn="l" fontAlgn="base"/>
            <a:r>
              <a:rPr lang="en-US" dirty="0">
                <a:uFillTx/>
              </a:rPr>
              <a:t>So, let’s do that for the user and component local state elements. Here’s the query I made up for them. Put this in web/</a:t>
            </a:r>
            <a:r>
              <a:rPr lang="en-US" dirty="0" err="1">
                <a:uFillTx/>
              </a:rPr>
              <a:t>src</a:t>
            </a:r>
            <a:r>
              <a:rPr lang="en-US" dirty="0">
                <a:uFillTx/>
              </a:rPr>
              <a:t>/store.js.</a:t>
            </a:r>
          </a:p>
          <a:p>
            <a:pPr algn="l" fontAlgn="base"/>
            <a:endParaRPr lang="en-US" dirty="0">
              <a:uFillTx/>
            </a:endParaRPr>
          </a:p>
          <a:p>
            <a:pPr algn="l"/>
            <a:r>
              <a:rPr lang="en-US" b="0" i="0" dirty="0">
                <a:solidFill>
                  <a:srgbClr val="222222"/>
                </a:solidFill>
                <a:effectLst/>
                <a:latin typeface="inherit"/>
              </a:rPr>
              <a:t>Because all the fields in this query have the @client directive, Apollo will not send this entire query to the server. When we use the query in the app, Apollo will read it directly from the cache.</a:t>
            </a:r>
          </a:p>
          <a:p>
            <a:pPr algn="l"/>
            <a:r>
              <a:rPr lang="en-US" b="0" i="0" dirty="0">
                <a:solidFill>
                  <a:srgbClr val="222222"/>
                </a:solidFill>
                <a:effectLst/>
                <a:latin typeface="inherit"/>
              </a:rPr>
              <a:t>Note that I matched the structure the app uses for these elements in their made-up local app state query. This will keep the changes in the app to a minimum.</a:t>
            </a: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I like to keep local queries separate from the normal, remote queries. However, you can mix client-only fields with normal fields, and Apollo will split your mixed query, manage the local part locally, and send the remote part to the server.</a:t>
            </a:r>
          </a:p>
          <a:p>
            <a:pPr algn="l" fontAlgn="base"/>
            <a:endParaRPr dirty="0">
              <a:uFillTx/>
            </a:endParaRPr>
          </a:p>
        </p:txBody>
      </p:sp>
    </p:spTree>
    <p:extLst>
      <p:ext uri="{BB962C8B-B14F-4D97-AF65-F5344CB8AC3E}">
        <p14:creationId xmlns:p14="http://schemas.microsoft.com/office/powerpoint/2010/main" val="183960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30235454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222222"/>
                </a:solidFill>
                <a:effectLst/>
                <a:latin typeface="inherit"/>
              </a:rPr>
              <a:t>Since the local app state will be managed entirely with the client instance object, that object is now the new store of the application. We don’t need the </a:t>
            </a:r>
            <a:r>
              <a:rPr lang="en-US" b="0" i="0" dirty="0" err="1">
                <a:solidFill>
                  <a:srgbClr val="222222"/>
                </a:solidFill>
                <a:effectLst/>
                <a:latin typeface="inherit"/>
              </a:rPr>
              <a:t>useStoreObject</a:t>
            </a:r>
            <a:r>
              <a:rPr lang="en-US" b="0" i="0" dirty="0">
                <a:solidFill>
                  <a:srgbClr val="222222"/>
                </a:solidFill>
                <a:effectLst/>
                <a:latin typeface="inherit"/>
              </a:rPr>
              <a:t> function (or its </a:t>
            </a:r>
            <a:r>
              <a:rPr lang="en-US" b="0" i="0" dirty="0" err="1">
                <a:solidFill>
                  <a:srgbClr val="222222"/>
                </a:solidFill>
                <a:effectLst/>
                <a:latin typeface="inherit"/>
              </a:rPr>
              <a:t>useStore</a:t>
            </a:r>
            <a:r>
              <a:rPr lang="en-US" b="0" i="0" dirty="0">
                <a:solidFill>
                  <a:srgbClr val="222222"/>
                </a:solidFill>
                <a:effectLst/>
                <a:latin typeface="inherit"/>
              </a:rPr>
              <a:t> hook). We can just define all functions as top-level exports and import them directly in components. This includes the </a:t>
            </a:r>
            <a:r>
              <a:rPr lang="en-US" b="0" i="0" dirty="0" err="1">
                <a:solidFill>
                  <a:srgbClr val="222222"/>
                </a:solidFill>
                <a:effectLst/>
                <a:latin typeface="inherit"/>
              </a:rPr>
              <a:t>authLink</a:t>
            </a:r>
            <a:r>
              <a:rPr lang="en-US" b="0" i="0" dirty="0">
                <a:solidFill>
                  <a:srgbClr val="222222"/>
                </a:solidFill>
                <a:effectLst/>
                <a:latin typeface="inherit"/>
              </a:rPr>
              <a:t> function, which we previously put inside </a:t>
            </a:r>
            <a:r>
              <a:rPr lang="en-US" b="0" i="0" dirty="0" err="1">
                <a:solidFill>
                  <a:srgbClr val="222222"/>
                </a:solidFill>
                <a:effectLst/>
                <a:latin typeface="inherit"/>
              </a:rPr>
              <a:t>useStoreObject</a:t>
            </a:r>
            <a:r>
              <a:rPr lang="en-US" b="0" i="0" dirty="0">
                <a:solidFill>
                  <a:srgbClr val="222222"/>
                </a:solidFill>
                <a:effectLst/>
                <a:latin typeface="inherit"/>
              </a:rPr>
              <a:t> so that it can access the current user </a:t>
            </a:r>
            <a:r>
              <a:rPr lang="en-US" b="0" i="0" dirty="0" err="1">
                <a:solidFill>
                  <a:srgbClr val="222222"/>
                </a:solidFill>
                <a:effectLst/>
                <a:latin typeface="inherit"/>
              </a:rPr>
              <a:t>authToken</a:t>
            </a:r>
            <a:r>
              <a:rPr lang="en-US" b="0" i="0" dirty="0">
                <a:solidFill>
                  <a:srgbClr val="222222"/>
                </a:solidFill>
                <a:effectLst/>
                <a:latin typeface="inherit"/>
              </a:rPr>
              <a:t>.</a:t>
            </a:r>
          </a:p>
          <a:p>
            <a:pPr algn="l"/>
            <a:r>
              <a:rPr lang="en-US" b="0" i="0" dirty="0">
                <a:solidFill>
                  <a:srgbClr val="222222"/>
                </a:solidFill>
                <a:effectLst/>
                <a:latin typeface="inherit"/>
              </a:rPr>
              <a:t>To make things a bit more interesting, let’s keep the code in all React components as is and try to replace </a:t>
            </a:r>
            <a:r>
              <a:rPr lang="en-US" b="0" i="0" dirty="0" err="1">
                <a:solidFill>
                  <a:srgbClr val="222222"/>
                </a:solidFill>
                <a:effectLst/>
                <a:latin typeface="inherit"/>
              </a:rPr>
              <a:t>React’s</a:t>
            </a:r>
            <a:r>
              <a:rPr lang="en-US" b="0" i="0" dirty="0">
                <a:solidFill>
                  <a:srgbClr val="222222"/>
                </a:solidFill>
                <a:effectLst/>
                <a:latin typeface="inherit"/>
              </a:rPr>
              <a:t> context-based local app state management with Apollo Client local app state management. This means we can only change the starting-point file (web/</a:t>
            </a:r>
            <a:r>
              <a:rPr lang="en-US" b="0" i="0" dirty="0" err="1">
                <a:solidFill>
                  <a:srgbClr val="222222"/>
                </a:solidFill>
                <a:effectLst/>
                <a:latin typeface="inherit"/>
              </a:rPr>
              <a:t>src</a:t>
            </a:r>
            <a:r>
              <a:rPr lang="en-US" b="0" i="0" dirty="0">
                <a:solidFill>
                  <a:srgbClr val="222222"/>
                </a:solidFill>
                <a:effectLst/>
                <a:latin typeface="inherit"/>
              </a:rPr>
              <a:t>/index.js) and the store file (web/</a:t>
            </a:r>
            <a:r>
              <a:rPr lang="en-US" b="0" i="0" dirty="0" err="1">
                <a:solidFill>
                  <a:srgbClr val="222222"/>
                </a:solidFill>
                <a:effectLst/>
                <a:latin typeface="inherit"/>
              </a:rPr>
              <a:t>src</a:t>
            </a:r>
            <a:r>
              <a:rPr lang="en-US" b="0" i="0" dirty="0">
                <a:solidFill>
                  <a:srgbClr val="222222"/>
                </a:solidFill>
                <a:effectLst/>
                <a:latin typeface="inherit"/>
              </a:rPr>
              <a:t>/store.js).</a:t>
            </a:r>
          </a:p>
          <a:p>
            <a:pPr algn="l"/>
            <a:r>
              <a:rPr lang="en-US" b="0" i="0" dirty="0">
                <a:solidFill>
                  <a:srgbClr val="222222"/>
                </a:solidFill>
                <a:effectLst/>
                <a:latin typeface="inherit"/>
              </a:rPr>
              <a:t>Let’s begin with the Provider components. We can get rid of the </a:t>
            </a:r>
            <a:r>
              <a:rPr lang="en-US" b="0" i="0" dirty="0" err="1">
                <a:solidFill>
                  <a:srgbClr val="222222"/>
                </a:solidFill>
                <a:effectLst/>
                <a:latin typeface="inherit"/>
              </a:rPr>
              <a:t>StoreProvider</a:t>
            </a:r>
            <a:r>
              <a:rPr lang="en-US" b="0" i="0" dirty="0">
                <a:solidFill>
                  <a:srgbClr val="222222"/>
                </a:solidFill>
                <a:effectLst/>
                <a:latin typeface="inherit"/>
              </a:rPr>
              <a:t> context; we don’t need it anymore. Let’s also move the client initialization code to the project starting file and leave only local app state management in web/</a:t>
            </a:r>
            <a:r>
              <a:rPr lang="en-US" b="0" i="0" dirty="0" err="1">
                <a:solidFill>
                  <a:srgbClr val="222222"/>
                </a:solidFill>
                <a:effectLst/>
                <a:latin typeface="inherit"/>
              </a:rPr>
              <a:t>src</a:t>
            </a:r>
            <a:r>
              <a:rPr lang="en-US" b="0" i="0" dirty="0">
                <a:solidFill>
                  <a:srgbClr val="222222"/>
                </a:solidFill>
                <a:effectLst/>
                <a:latin typeface="inherit"/>
              </a:rPr>
              <a:t>/store.js. This way, the local app state methods can be extracted and used across different projects and with different client instances (instead of relying on the same scope client instance).</a:t>
            </a:r>
          </a:p>
          <a:p>
            <a:pPr algn="l" fontAlgn="base"/>
            <a:endParaRPr dirty="0">
              <a:uFillTx/>
            </a:endParaRPr>
          </a:p>
        </p:txBody>
      </p:sp>
    </p:spTree>
    <p:extLst>
      <p:ext uri="{BB962C8B-B14F-4D97-AF65-F5344CB8AC3E}">
        <p14:creationId xmlns:p14="http://schemas.microsoft.com/office/powerpoint/2010/main" val="4045187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Here’s the first step in converting the code in web/</a:t>
            </a:r>
            <a:r>
              <a:rPr lang="en-US" dirty="0" err="1">
                <a:uFillTx/>
              </a:rPr>
              <a:t>src</a:t>
            </a:r>
            <a:r>
              <a:rPr lang="en-US" dirty="0">
                <a:uFillTx/>
              </a:rPr>
              <a:t>/index.js.</a:t>
            </a:r>
          </a:p>
          <a:p>
            <a:pPr algn="l" fontAlgn="base"/>
            <a:endParaRPr lang="en-US" dirty="0">
              <a:uFillTx/>
            </a:endParaRPr>
          </a:p>
          <a:p>
            <a:pPr algn="l" fontAlgn="base"/>
            <a:r>
              <a:rPr lang="en-US" b="0" i="0" dirty="0">
                <a:solidFill>
                  <a:srgbClr val="222222"/>
                </a:solidFill>
                <a:effectLst/>
                <a:latin typeface="Merriweather" panose="00000500000000000000" pitchFamily="2" charset="0"/>
              </a:rPr>
              <a:t>I didn’t do anything new here yet. I just moved a few things around and got rid of the </a:t>
            </a:r>
            <a:r>
              <a:rPr lang="en-US" dirty="0" err="1"/>
              <a:t>StoreProvider</a:t>
            </a:r>
            <a:r>
              <a:rPr lang="en-US" b="0" i="0" dirty="0">
                <a:solidFill>
                  <a:srgbClr val="222222"/>
                </a:solidFill>
                <a:effectLst/>
                <a:latin typeface="Merriweather" panose="00000500000000000000" pitchFamily="2" charset="0"/>
              </a:rPr>
              <a:t> and </a:t>
            </a:r>
            <a:r>
              <a:rPr lang="en-US" dirty="0" err="1"/>
              <a:t>useStore</a:t>
            </a:r>
            <a:r>
              <a:rPr lang="en-US" b="0" i="0" dirty="0">
                <a:solidFill>
                  <a:srgbClr val="222222"/>
                </a:solidFill>
                <a:effectLst/>
                <a:latin typeface="Merriweather" panose="00000500000000000000" pitchFamily="2" charset="0"/>
              </a:rPr>
              <a:t> calls. The interesting part is how to define the </a:t>
            </a:r>
            <a:r>
              <a:rPr lang="en-US" dirty="0" err="1"/>
              <a:t>authLink</a:t>
            </a:r>
            <a:r>
              <a:rPr lang="en-US" b="0" i="0" dirty="0">
                <a:solidFill>
                  <a:srgbClr val="222222"/>
                </a:solidFill>
                <a:effectLst/>
                <a:latin typeface="Merriweather" panose="00000500000000000000" pitchFamily="2" charset="0"/>
              </a:rPr>
              <a:t> function that causes the headers to include the </a:t>
            </a:r>
            <a:r>
              <a:rPr lang="en-US" dirty="0" err="1"/>
              <a:t>authToken</a:t>
            </a:r>
            <a:r>
              <a:rPr lang="en-US" b="0" i="0" dirty="0">
                <a:solidFill>
                  <a:srgbClr val="222222"/>
                </a:solidFill>
                <a:effectLst/>
                <a:latin typeface="Merriweather" panose="00000500000000000000" pitchFamily="2" charset="0"/>
              </a:rPr>
              <a:t> of a logged-in user.</a:t>
            </a:r>
            <a:endParaRPr dirty="0">
              <a:uFillTx/>
            </a:endParaRPr>
          </a:p>
        </p:txBody>
      </p:sp>
    </p:spTree>
    <p:extLst>
      <p:ext uri="{BB962C8B-B14F-4D97-AF65-F5344CB8AC3E}">
        <p14:creationId xmlns:p14="http://schemas.microsoft.com/office/powerpoint/2010/main" val="309295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fontAlgn="base"/>
            <a:r>
              <a:rPr lang="en-US" dirty="0">
                <a:uFillTx/>
              </a:rPr>
              <a:t>Let’s start by looking at how to make a simple </a:t>
            </a:r>
            <a:r>
              <a:rPr lang="en-US" dirty="0" err="1">
                <a:uFillTx/>
              </a:rPr>
              <a:t>GraphQL</a:t>
            </a:r>
            <a:r>
              <a:rPr lang="en-US" dirty="0">
                <a:uFillTx/>
              </a:rPr>
              <a:t> query request using the Apollo Client query method (which is not React-specific).</a:t>
            </a:r>
          </a:p>
          <a:p>
            <a:pPr algn="l" fontAlgn="base"/>
            <a:endParaRPr lang="en-US" dirty="0">
              <a:uFillTx/>
            </a:endParaRPr>
          </a:p>
          <a:p>
            <a:pPr algn="l" fontAlgn="base"/>
            <a:r>
              <a:rPr lang="en-US" dirty="0">
                <a:uFillTx/>
              </a:rPr>
              <a:t>NOTE</a:t>
            </a:r>
          </a:p>
          <a:p>
            <a:pPr algn="l" fontAlgn="base"/>
            <a:r>
              <a:rPr lang="en-US" dirty="0">
                <a:uFillTx/>
              </a:rPr>
              <a:t>Listings 10.2-10.5 are temporary examples for testing. We’ll revert things back in listing 10.6.</a:t>
            </a:r>
          </a:p>
          <a:p>
            <a:pPr algn="l" fontAlgn="base"/>
            <a:endParaRPr lang="en-US" dirty="0">
              <a:uFillTx/>
            </a:endParaRPr>
          </a:p>
          <a:p>
            <a:pPr algn="l" fontAlgn="base"/>
            <a:r>
              <a:rPr lang="en-US" dirty="0">
                <a:uFillTx/>
              </a:rPr>
              <a:t>Delete all the content in web/</a:t>
            </a:r>
            <a:r>
              <a:rPr lang="en-US" dirty="0" err="1">
                <a:uFillTx/>
              </a:rPr>
              <a:t>src</a:t>
            </a:r>
            <a:r>
              <a:rPr lang="en-US" dirty="0">
                <a:uFillTx/>
              </a:rPr>
              <a:t>/index.js, and replace it with the following.</a:t>
            </a:r>
          </a:p>
          <a:p>
            <a:pPr algn="l" fontAlgn="base"/>
            <a:endParaRPr lang="en-US" dirty="0">
              <a:uFillTx/>
            </a:endParaRPr>
          </a:p>
          <a:p>
            <a:pPr algn="l" fontAlgn="base"/>
            <a:r>
              <a:rPr lang="en-US" dirty="0">
                <a:uFillTx/>
              </a:rPr>
              <a:t>This is the simplest example of using Apollo Client in plain JavaScript, but it introduces many new concepts. Let’s walk through them:</a:t>
            </a:r>
          </a:p>
          <a:p>
            <a:pPr algn="l" fontAlgn="base"/>
            <a:endParaRPr lang="en-US" dirty="0">
              <a:uFillTx/>
            </a:endParaRPr>
          </a:p>
          <a:p>
            <a:pPr algn="l" fontAlgn="base"/>
            <a:r>
              <a:rPr lang="en-US" dirty="0">
                <a:uFillTx/>
              </a:rPr>
              <a:t>A client library like Apollo replaces any other Ajax library in your application. You don’t need “fetch” to make Ajax requests directly because the client makes all the requests internally. This is the primary task of every </a:t>
            </a:r>
            <a:r>
              <a:rPr lang="en-US" dirty="0" err="1">
                <a:uFillTx/>
              </a:rPr>
              <a:t>GraphQL</a:t>
            </a:r>
            <a:r>
              <a:rPr lang="en-US" dirty="0">
                <a:uFillTx/>
              </a:rPr>
              <a:t> client: they make all the Ajax requests for you and abstract the complexities of dealing with HTTP requests and responses.</a:t>
            </a:r>
          </a:p>
          <a:p>
            <a:pPr algn="l" fontAlgn="base"/>
            <a:r>
              <a:rPr lang="en-US" dirty="0">
                <a:uFillTx/>
              </a:rPr>
              <a:t>The </a:t>
            </a:r>
            <a:r>
              <a:rPr lang="en-US" dirty="0" err="1">
                <a:uFillTx/>
              </a:rPr>
              <a:t>ApolloClient</a:t>
            </a:r>
            <a:r>
              <a:rPr lang="en-US" dirty="0">
                <a:uFillTx/>
              </a:rPr>
              <a:t> object is a constructor that can be used to initialize a client object per </a:t>
            </a:r>
            <a:r>
              <a:rPr lang="en-US" dirty="0" err="1">
                <a:uFillTx/>
              </a:rPr>
              <a:t>GraphQL</a:t>
            </a:r>
            <a:r>
              <a:rPr lang="en-US" dirty="0">
                <a:uFillTx/>
              </a:rPr>
              <a:t> service. An application might use multiple client instances to work with multiple </a:t>
            </a:r>
            <a:r>
              <a:rPr lang="en-US" dirty="0" err="1">
                <a:uFillTx/>
              </a:rPr>
              <a:t>GraphQL</a:t>
            </a:r>
            <a:r>
              <a:rPr lang="en-US" dirty="0">
                <a:uFillTx/>
              </a:rPr>
              <a:t> services. In this example, we have one </a:t>
            </a:r>
            <a:r>
              <a:rPr lang="en-US" dirty="0" err="1">
                <a:uFillTx/>
              </a:rPr>
              <a:t>httpLink</a:t>
            </a:r>
            <a:r>
              <a:rPr lang="en-US" dirty="0">
                <a:uFillTx/>
              </a:rPr>
              <a:t> object, and I initialized it using the same </a:t>
            </a:r>
            <a:r>
              <a:rPr lang="en-US" dirty="0" err="1">
                <a:uFillTx/>
              </a:rPr>
              <a:t>config.GRAPHQL_SERVER</a:t>
            </a:r>
            <a:r>
              <a:rPr lang="en-US" dirty="0">
                <a:uFillTx/>
              </a:rPr>
              <a:t>_ URL that we’ve been using so far.</a:t>
            </a:r>
          </a:p>
          <a:p>
            <a:pPr algn="l" fontAlgn="base"/>
            <a:r>
              <a:rPr lang="en-US" dirty="0">
                <a:uFillTx/>
              </a:rPr>
              <a:t>In addition to the link attribute, Apollo Client requires the cache attribute. This attribute is used to specify the cache object that Apollo will use for its store. The default cache is an instance of the </a:t>
            </a:r>
            <a:r>
              <a:rPr lang="en-US" dirty="0" err="1">
                <a:uFillTx/>
              </a:rPr>
              <a:t>InMemoryCache</a:t>
            </a:r>
            <a:r>
              <a:rPr lang="en-US" dirty="0">
                <a:uFillTx/>
              </a:rPr>
              <a:t> object, which makes Apollo Client use the browser’s memory for caching. That’s what most web applications need to do. This cache flexibility allows an Apollo Client instance to be used with other types of cache. For example, if you need your application’s cached data to be persisted between sessions, you can use a cache object that works on top of </a:t>
            </a:r>
            <a:r>
              <a:rPr lang="en-US" dirty="0" err="1">
                <a:uFillTx/>
              </a:rPr>
              <a:t>window.localStorage</a:t>
            </a:r>
            <a:r>
              <a:rPr lang="en-US" dirty="0">
                <a:uFillTx/>
              </a:rPr>
              <a:t>.</a:t>
            </a:r>
          </a:p>
          <a:p>
            <a:pPr algn="l" fontAlgn="base"/>
            <a:r>
              <a:rPr lang="en-US" dirty="0">
                <a:uFillTx/>
              </a:rPr>
              <a:t>Once you have a client object initialized and configured with a valid </a:t>
            </a:r>
            <a:r>
              <a:rPr lang="en-US" dirty="0" err="1">
                <a:uFillTx/>
              </a:rPr>
              <a:t>GraphQL</a:t>
            </a:r>
            <a:r>
              <a:rPr lang="en-US" dirty="0">
                <a:uFillTx/>
              </a:rPr>
              <a:t> service link attribute and caching strategy, you can use its API methods. The code in listing 10.2 uses the query method to send a </a:t>
            </a:r>
            <a:r>
              <a:rPr lang="en-US" dirty="0" err="1">
                <a:uFillTx/>
              </a:rPr>
              <a:t>GraphQL</a:t>
            </a:r>
            <a:r>
              <a:rPr lang="en-US" dirty="0">
                <a:uFillTx/>
              </a:rPr>
              <a:t> query operation and retrieve the server response for it. The query method takes an object whose query property is an object representing the </a:t>
            </a:r>
            <a:r>
              <a:rPr lang="en-US" dirty="0" err="1">
                <a:uFillTx/>
              </a:rPr>
              <a:t>GraphQL</a:t>
            </a:r>
            <a:r>
              <a:rPr lang="en-US" dirty="0">
                <a:uFillTx/>
              </a:rPr>
              <a:t> operation text to be sent.</a:t>
            </a:r>
          </a:p>
          <a:p>
            <a:pPr algn="l" fontAlgn="base"/>
            <a:r>
              <a:rPr lang="en-US" dirty="0">
                <a:uFillTx/>
              </a:rPr>
              <a:t>Instead of using a string with the Apollo Client query method, we wrap that string with the </a:t>
            </a:r>
            <a:r>
              <a:rPr lang="en-US" dirty="0" err="1">
                <a:uFillTx/>
              </a:rPr>
              <a:t>gql</a:t>
            </a:r>
            <a:r>
              <a:rPr lang="en-US" dirty="0">
                <a:uFillTx/>
              </a:rPr>
              <a:t> tag function. You can use </a:t>
            </a:r>
            <a:r>
              <a:rPr lang="en-US" dirty="0" err="1">
                <a:uFillTx/>
              </a:rPr>
              <a:t>gql</a:t>
            </a:r>
            <a:r>
              <a:rPr lang="en-US" dirty="0">
                <a:uFillTx/>
              </a:rPr>
              <a:t> either as a template string tag (as we did in listing 10.2) or as a normal function call with the string as its argument. The </a:t>
            </a:r>
            <a:r>
              <a:rPr lang="en-US" dirty="0" err="1">
                <a:uFillTx/>
              </a:rPr>
              <a:t>gql</a:t>
            </a:r>
            <a:r>
              <a:rPr lang="en-US" dirty="0">
                <a:uFillTx/>
              </a:rPr>
              <a:t> function parses a </a:t>
            </a:r>
            <a:r>
              <a:rPr lang="en-US" dirty="0" err="1">
                <a:uFillTx/>
              </a:rPr>
              <a:t>GraphQL</a:t>
            </a:r>
            <a:r>
              <a:rPr lang="en-US" dirty="0">
                <a:uFillTx/>
              </a:rPr>
              <a:t> string into an abstract syntax tree (AST). It basically converts the string into a structured object. Strings are limited. Structured objects give </a:t>
            </a:r>
            <a:r>
              <a:rPr lang="en-US" dirty="0" err="1">
                <a:uFillTx/>
              </a:rPr>
              <a:t>GraphQL</a:t>
            </a:r>
            <a:r>
              <a:rPr lang="en-US" dirty="0">
                <a:uFillTx/>
              </a:rPr>
              <a:t> clients more control over </a:t>
            </a:r>
            <a:r>
              <a:rPr lang="en-US" dirty="0" err="1">
                <a:uFillTx/>
              </a:rPr>
              <a:t>GraphQL</a:t>
            </a:r>
            <a:r>
              <a:rPr lang="en-US" dirty="0">
                <a:uFillTx/>
              </a:rPr>
              <a:t> operations and make it easier for them to offer advanced features.</a:t>
            </a:r>
            <a:endParaRPr dirty="0">
              <a:uFillTx/>
            </a:endParaRPr>
          </a:p>
        </p:txBody>
      </p:sp>
    </p:spTree>
    <p:extLst>
      <p:ext uri="{BB962C8B-B14F-4D97-AF65-F5344CB8AC3E}">
        <p14:creationId xmlns:p14="http://schemas.microsoft.com/office/powerpoint/2010/main" val="11390584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The </a:t>
            </a:r>
            <a:r>
              <a:rPr lang="en-US" dirty="0" err="1"/>
              <a:t>authLink</a:t>
            </a:r>
            <a:r>
              <a:rPr lang="en-US" b="0" i="0" dirty="0">
                <a:solidFill>
                  <a:srgbClr val="222222"/>
                </a:solidFill>
                <a:effectLst/>
                <a:latin typeface="Merriweather" panose="00000500000000000000" pitchFamily="2" charset="0"/>
              </a:rPr>
              <a:t> function previously accessed the </a:t>
            </a:r>
            <a:r>
              <a:rPr lang="en-US" dirty="0" err="1"/>
              <a:t>state.user</a:t>
            </a:r>
            <a:r>
              <a:rPr lang="en-US" b="0" i="0" dirty="0">
                <a:solidFill>
                  <a:srgbClr val="222222"/>
                </a:solidFill>
                <a:effectLst/>
                <a:latin typeface="Merriweather" panose="00000500000000000000" pitchFamily="2" charset="0"/>
              </a:rPr>
              <a:t> object directly. Now it can read that state out of the Apollo cache.</a:t>
            </a:r>
          </a:p>
          <a:p>
            <a:pPr algn="l" fontAlgn="base"/>
            <a:endParaRPr lang="en-US" b="0" i="0" dirty="0">
              <a:solidFill>
                <a:srgbClr val="222222"/>
              </a:solidFill>
              <a:effectLst/>
              <a:uFillTx/>
              <a:latin typeface="Merriweather" panose="00000500000000000000" pitchFamily="2" charset="0"/>
            </a:endParaRPr>
          </a:p>
          <a:p>
            <a:pPr algn="l" fontAlgn="base"/>
            <a:r>
              <a:rPr lang="en-US" b="0" i="0" dirty="0">
                <a:solidFill>
                  <a:srgbClr val="222222"/>
                </a:solidFill>
                <a:effectLst/>
                <a:latin typeface="Merriweather" panose="00000500000000000000" pitchFamily="2" charset="0"/>
              </a:rPr>
              <a:t>Note that we no longer need to use the </a:t>
            </a:r>
            <a:r>
              <a:rPr lang="en-US" dirty="0" err="1"/>
              <a:t>setLink</a:t>
            </a:r>
            <a:r>
              <a:rPr lang="en-US" b="0" i="0" dirty="0">
                <a:solidFill>
                  <a:srgbClr val="222222"/>
                </a:solidFill>
                <a:effectLst/>
                <a:latin typeface="Merriweather" panose="00000500000000000000" pitchFamily="2" charset="0"/>
              </a:rPr>
              <a:t> method since the </a:t>
            </a:r>
            <a:r>
              <a:rPr lang="en-US" dirty="0" err="1"/>
              <a:t>authLink</a:t>
            </a:r>
            <a:r>
              <a:rPr lang="en-US" b="0" i="0" dirty="0">
                <a:solidFill>
                  <a:srgbClr val="222222"/>
                </a:solidFill>
                <a:effectLst/>
                <a:latin typeface="Merriweather" panose="00000500000000000000" pitchFamily="2" charset="0"/>
              </a:rPr>
              <a:t> function no longer depends on another function scope. We can define the Apollo client object directly with the link chain.</a:t>
            </a:r>
            <a:endParaRPr dirty="0">
              <a:uFillTx/>
            </a:endParaRPr>
          </a:p>
        </p:txBody>
      </p:sp>
    </p:spTree>
    <p:extLst>
      <p:ext uri="{BB962C8B-B14F-4D97-AF65-F5344CB8AC3E}">
        <p14:creationId xmlns:p14="http://schemas.microsoft.com/office/powerpoint/2010/main" val="29636491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The last change we need to make in this file is to initialize the local app state. That was previously done in </a:t>
            </a:r>
            <a:r>
              <a:rPr lang="en-US" dirty="0" err="1">
                <a:uFillTx/>
              </a:rPr>
              <a:t>useStoreObject</a:t>
            </a:r>
            <a:r>
              <a:rPr lang="en-US" dirty="0">
                <a:uFillTx/>
              </a:rPr>
              <a:t>, but now we can use a </a:t>
            </a:r>
            <a:r>
              <a:rPr lang="en-US" dirty="0" err="1">
                <a:uFillTx/>
              </a:rPr>
              <a:t>writeQuery</a:t>
            </a:r>
            <a:r>
              <a:rPr lang="en-US" dirty="0">
                <a:uFillTx/>
              </a:rPr>
              <a:t> call.</a:t>
            </a:r>
          </a:p>
          <a:p>
            <a:pPr algn="l" fontAlgn="base"/>
            <a:endParaRPr lang="en-US" dirty="0">
              <a:uFillTx/>
            </a:endParaRPr>
          </a:p>
          <a:p>
            <a:pPr algn="l" fontAlgn="base"/>
            <a:r>
              <a:rPr lang="en-US" dirty="0">
                <a:uFillTx/>
              </a:rPr>
              <a:t>Now, what remains to be changed in web/</a:t>
            </a:r>
            <a:r>
              <a:rPr lang="en-US" dirty="0" err="1">
                <a:uFillTx/>
              </a:rPr>
              <a:t>src</a:t>
            </a:r>
            <a:r>
              <a:rPr lang="en-US" dirty="0">
                <a:uFillTx/>
              </a:rPr>
              <a:t>/store.js are the three functions that work with the local app state: </a:t>
            </a:r>
            <a:r>
              <a:rPr lang="en-US" dirty="0" err="1">
                <a:uFillTx/>
              </a:rPr>
              <a:t>useLocalAppState</a:t>
            </a:r>
            <a:r>
              <a:rPr lang="en-US" dirty="0">
                <a:uFillTx/>
              </a:rPr>
              <a:t>, </a:t>
            </a:r>
            <a:r>
              <a:rPr lang="en-US" dirty="0" err="1">
                <a:uFillTx/>
              </a:rPr>
              <a:t>setLocalAppState</a:t>
            </a:r>
            <a:r>
              <a:rPr lang="en-US" dirty="0">
                <a:uFillTx/>
              </a:rPr>
              <a:t>, and the </a:t>
            </a:r>
            <a:r>
              <a:rPr lang="en-US" dirty="0" err="1">
                <a:uFillTx/>
              </a:rPr>
              <a:t>AppLink</a:t>
            </a:r>
            <a:r>
              <a:rPr lang="en-US" dirty="0">
                <a:uFillTx/>
              </a:rPr>
              <a:t> component. We’ll keep these three functions in a </a:t>
            </a:r>
            <a:r>
              <a:rPr lang="en-US" dirty="0" err="1">
                <a:uFillTx/>
              </a:rPr>
              <a:t>useStore</a:t>
            </a:r>
            <a:r>
              <a:rPr lang="en-US" dirty="0">
                <a:uFillTx/>
              </a:rPr>
              <a:t> function so that we don’t need to make any changes in the React components.</a:t>
            </a:r>
            <a:endParaRPr dirty="0">
              <a:uFillTx/>
            </a:endParaRPr>
          </a:p>
        </p:txBody>
      </p:sp>
    </p:spTree>
    <p:extLst>
      <p:ext uri="{BB962C8B-B14F-4D97-AF65-F5344CB8AC3E}">
        <p14:creationId xmlns:p14="http://schemas.microsoft.com/office/powerpoint/2010/main" val="1271154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Let’s go through these three functions one at a time, starting with </a:t>
            </a:r>
            <a:r>
              <a:rPr lang="en-US" dirty="0" err="1">
                <a:uFillTx/>
              </a:rPr>
              <a:t>useLocalAppState</a:t>
            </a:r>
            <a:r>
              <a:rPr lang="en-US" dirty="0">
                <a:uFillTx/>
              </a:rPr>
              <a:t>. Here is its new implementation.</a:t>
            </a:r>
          </a:p>
          <a:p>
            <a:pPr algn="l" fontAlgn="base"/>
            <a:endParaRPr lang="en-US" dirty="0">
              <a:uFillTx/>
            </a:endParaRPr>
          </a:p>
          <a:p>
            <a:pPr algn="l" fontAlgn="base"/>
            <a:r>
              <a:rPr lang="en-US" dirty="0">
                <a:uFillTx/>
              </a:rPr>
              <a:t>We just read the LOCAL_APP_STATE data with the </a:t>
            </a:r>
            <a:r>
              <a:rPr lang="en-US" dirty="0" err="1">
                <a:uFillTx/>
              </a:rPr>
              <a:t>useQuery</a:t>
            </a:r>
            <a:r>
              <a:rPr lang="en-US" dirty="0">
                <a:uFillTx/>
              </a:rPr>
              <a:t> hook function. That query’s data becomes the local app state.</a:t>
            </a:r>
            <a:endParaRPr dirty="0">
              <a:uFillTx/>
            </a:endParaRPr>
          </a:p>
        </p:txBody>
      </p:sp>
    </p:spTree>
    <p:extLst>
      <p:ext uri="{BB962C8B-B14F-4D97-AF65-F5344CB8AC3E}">
        <p14:creationId xmlns:p14="http://schemas.microsoft.com/office/powerpoint/2010/main" val="676938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The </a:t>
            </a:r>
            <a:r>
              <a:rPr lang="en-US" dirty="0" err="1">
                <a:uFillTx/>
              </a:rPr>
              <a:t>setLocalAppState</a:t>
            </a:r>
            <a:r>
              <a:rPr lang="en-US" dirty="0">
                <a:uFillTx/>
              </a:rPr>
              <a:t> method is a bit more complicated. It needs to read and write to the cache and reset it when the user logs in or out, but without losing the new local app state (which now needs to go on that cache).</a:t>
            </a:r>
          </a:p>
          <a:p>
            <a:pPr algn="l" fontAlgn="base"/>
            <a:endParaRPr lang="en-US" dirty="0">
              <a:uFillTx/>
            </a:endParaRPr>
          </a:p>
          <a:p>
            <a:pPr algn="l" fontAlgn="base"/>
            <a:r>
              <a:rPr lang="en-US" dirty="0">
                <a:uFillTx/>
              </a:rPr>
              <a:t>Here’s one way to implement that.</a:t>
            </a:r>
            <a:endParaRPr dirty="0">
              <a:uFillTx/>
            </a:endParaRPr>
          </a:p>
        </p:txBody>
      </p:sp>
    </p:spTree>
    <p:extLst>
      <p:ext uri="{BB962C8B-B14F-4D97-AF65-F5344CB8AC3E}">
        <p14:creationId xmlns:p14="http://schemas.microsoft.com/office/powerpoint/2010/main" val="14464835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dirty="0">
                <a:uFillTx/>
              </a:rPr>
              <a:t>The </a:t>
            </a:r>
            <a:r>
              <a:rPr lang="en-US" dirty="0" err="1">
                <a:uFillTx/>
              </a:rPr>
              <a:t>setLocalAppState</a:t>
            </a:r>
            <a:r>
              <a:rPr lang="en-US" dirty="0">
                <a:uFillTx/>
              </a:rPr>
              <a:t> method is a bit more complicated. It needs to read and write to the cache and reset it when the user logs in or out, but without losing the new local app state (which now needs to go on that cache).</a:t>
            </a:r>
          </a:p>
          <a:p>
            <a:pPr algn="l" fontAlgn="base"/>
            <a:endParaRPr lang="en-US" dirty="0">
              <a:uFillTx/>
            </a:endParaRPr>
          </a:p>
          <a:p>
            <a:pPr algn="l" fontAlgn="base"/>
            <a:r>
              <a:rPr lang="en-US" dirty="0">
                <a:uFillTx/>
              </a:rPr>
              <a:t>Here’s one way to implement that.</a:t>
            </a:r>
          </a:p>
          <a:p>
            <a:pPr algn="l" fontAlgn="base"/>
            <a:endParaRPr lang="en-US" dirty="0">
              <a:uFillTx/>
            </a:endParaRPr>
          </a:p>
          <a:p>
            <a:pPr algn="l" fontAlgn="base"/>
            <a:endParaRPr lang="en-US" dirty="0">
              <a:uFillTx/>
            </a:endParaRPr>
          </a:p>
          <a:p>
            <a:pPr algn="l" fontAlgn="base"/>
            <a:r>
              <a:rPr lang="en-US" dirty="0">
                <a:uFillTx/>
              </a:rPr>
              <a:t>That’s it. All the UIs work exactly the same with these changes, but now we do all the local app state management through the Apollo Client. This is simpler than what we had before. We no longer manage a context object or any custom hooks to access it.</a:t>
            </a:r>
          </a:p>
          <a:p>
            <a:pPr algn="l" fontAlgn="base"/>
            <a:endParaRPr lang="en-US" dirty="0">
              <a:uFillTx/>
            </a:endParaRPr>
          </a:p>
          <a:p>
            <a:pPr algn="l" fontAlgn="base"/>
            <a:r>
              <a:rPr lang="en-US" dirty="0">
                <a:uFillTx/>
              </a:rPr>
              <a:t>TIP</a:t>
            </a:r>
          </a:p>
          <a:p>
            <a:pPr algn="l" fontAlgn="base"/>
            <a:r>
              <a:rPr lang="en-US" dirty="0">
                <a:uFillTx/>
              </a:rPr>
              <a:t>I use the </a:t>
            </a:r>
            <a:r>
              <a:rPr lang="en-US" dirty="0" err="1">
                <a:uFillTx/>
              </a:rPr>
              <a:t>readQuery</a:t>
            </a:r>
            <a:r>
              <a:rPr lang="en-US" dirty="0">
                <a:uFillTx/>
              </a:rPr>
              <a:t> method where I need to read the data just once (and not subscribe to it). However, in React components, the </a:t>
            </a:r>
            <a:r>
              <a:rPr lang="en-US" dirty="0" err="1">
                <a:uFillTx/>
              </a:rPr>
              <a:t>useQuery</a:t>
            </a:r>
            <a:r>
              <a:rPr lang="en-US" dirty="0">
                <a:uFillTx/>
              </a:rPr>
              <a:t> hook function should be used to read the local app state. With </a:t>
            </a:r>
            <a:r>
              <a:rPr lang="en-US" dirty="0" err="1">
                <a:uFillTx/>
              </a:rPr>
              <a:t>useQuery</a:t>
            </a:r>
            <a:r>
              <a:rPr lang="en-US" dirty="0">
                <a:uFillTx/>
              </a:rPr>
              <a:t>, components will be </a:t>
            </a:r>
            <a:r>
              <a:rPr lang="en-US" dirty="0" err="1">
                <a:uFillTx/>
              </a:rPr>
              <a:t>rerendered</a:t>
            </a:r>
            <a:r>
              <a:rPr lang="en-US" dirty="0">
                <a:uFillTx/>
              </a:rPr>
              <a:t> when the local app state changes. This is why I made the </a:t>
            </a:r>
            <a:r>
              <a:rPr lang="en-US" dirty="0" err="1">
                <a:uFillTx/>
              </a:rPr>
              <a:t>useLocalAppState</a:t>
            </a:r>
            <a:r>
              <a:rPr lang="en-US" dirty="0">
                <a:uFillTx/>
              </a:rPr>
              <a:t> function use the </a:t>
            </a:r>
            <a:r>
              <a:rPr lang="en-US" dirty="0" err="1">
                <a:uFillTx/>
              </a:rPr>
              <a:t>useQuery</a:t>
            </a:r>
            <a:r>
              <a:rPr lang="en-US" dirty="0">
                <a:uFillTx/>
              </a:rPr>
              <a:t> hook function; because of that, components that use this function will be </a:t>
            </a:r>
            <a:r>
              <a:rPr lang="en-US" dirty="0" err="1">
                <a:uFillTx/>
              </a:rPr>
              <a:t>rerendered</a:t>
            </a:r>
            <a:r>
              <a:rPr lang="en-US" dirty="0">
                <a:uFillTx/>
              </a:rPr>
              <a:t> when the local app state changes.</a:t>
            </a:r>
          </a:p>
          <a:p>
            <a:pPr algn="l" fontAlgn="base"/>
            <a:endParaRPr lang="en-US" dirty="0">
              <a:uFillTx/>
            </a:endParaRPr>
          </a:p>
          <a:p>
            <a:pPr algn="l" fontAlgn="base"/>
            <a:r>
              <a:rPr lang="en-US" dirty="0">
                <a:uFillTx/>
              </a:rPr>
              <a:t>I hope this little example demonstrated how powerful Apollo local app state management is, but we have barely scratched the surface. There is a lot more.</a:t>
            </a:r>
          </a:p>
          <a:p>
            <a:pPr algn="l" fontAlgn="base"/>
            <a:endParaRPr lang="en-US" dirty="0">
              <a:uFillTx/>
            </a:endParaRPr>
          </a:p>
          <a:p>
            <a:pPr algn="l" fontAlgn="base"/>
            <a:r>
              <a:rPr lang="en-US" dirty="0">
                <a:uFillTx/>
              </a:rPr>
              <a:t>For bigger local state trees, you can write custom resolvers for your local app state elements. You can also define local mutations and use them with the </a:t>
            </a:r>
            <a:r>
              <a:rPr lang="en-US" dirty="0" err="1">
                <a:uFillTx/>
              </a:rPr>
              <a:t>useMutation</a:t>
            </a:r>
            <a:r>
              <a:rPr lang="en-US" dirty="0">
                <a:uFillTx/>
              </a:rPr>
              <a:t> methods instead of doing direct writes. Another thing you get with custom resolvers is data type validation (because you define the types for arguments and input).</a:t>
            </a:r>
            <a:endParaRPr dirty="0">
              <a:uFillTx/>
            </a:endParaRPr>
          </a:p>
        </p:txBody>
      </p:sp>
    </p:spTree>
    <p:extLst>
      <p:ext uri="{BB962C8B-B14F-4D97-AF65-F5344CB8AC3E}">
        <p14:creationId xmlns:p14="http://schemas.microsoft.com/office/powerpoint/2010/main" val="3202333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3669836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I saved the best for last! Let’s take a look at how to define and use </a:t>
            </a:r>
            <a:r>
              <a:rPr lang="en-US" dirty="0" err="1">
                <a:uFillTx/>
              </a:rPr>
              <a:t>GraphQL</a:t>
            </a:r>
            <a:r>
              <a:rPr lang="en-US" dirty="0">
                <a:uFillTx/>
              </a:rPr>
              <a:t> subscriptions.</a:t>
            </a:r>
          </a:p>
          <a:p>
            <a:pPr algn="l" fontAlgn="base"/>
            <a:endParaRPr lang="en-US" dirty="0">
              <a:uFillTx/>
            </a:endParaRPr>
          </a:p>
          <a:p>
            <a:pPr algn="l" fontAlgn="base"/>
            <a:r>
              <a:rPr lang="en-US" dirty="0">
                <a:uFillTx/>
              </a:rPr>
              <a:t>Subscriptions are extremely useful when you need your UIs to </a:t>
            </a:r>
            <a:r>
              <a:rPr lang="en-US" dirty="0" err="1">
                <a:uFillTx/>
              </a:rPr>
              <a:t>autoupdate</a:t>
            </a:r>
            <a:r>
              <a:rPr lang="en-US" dirty="0">
                <a:uFillTx/>
              </a:rPr>
              <a:t>. For example, while looking at the list of Tasks on the home page, we planned to notify the user when new Task records are available-just like the way Twitter notifies you when there are new tweets on your timeline.</a:t>
            </a:r>
          </a:p>
          <a:p>
            <a:pPr algn="l" fontAlgn="base"/>
            <a:endParaRPr lang="en-US" dirty="0">
              <a:uFillTx/>
            </a:endParaRPr>
          </a:p>
          <a:p>
            <a:pPr algn="l" fontAlgn="base"/>
            <a:r>
              <a:rPr lang="en-US" dirty="0">
                <a:uFillTx/>
              </a:rPr>
              <a:t>Polling and </a:t>
            </a:r>
            <a:r>
              <a:rPr lang="en-US" dirty="0" err="1">
                <a:uFillTx/>
              </a:rPr>
              <a:t>refetching</a:t>
            </a:r>
            <a:endParaRPr lang="en-US" dirty="0">
              <a:uFillTx/>
            </a:endParaRPr>
          </a:p>
          <a:p>
            <a:pPr algn="l" fontAlgn="base"/>
            <a:r>
              <a:rPr lang="en-US" dirty="0">
                <a:uFillTx/>
              </a:rPr>
              <a:t>To implement such a feature, you have two options:</a:t>
            </a:r>
          </a:p>
          <a:p>
            <a:pPr algn="l" fontAlgn="base"/>
            <a:endParaRPr lang="en-US" dirty="0">
              <a:uFillTx/>
            </a:endParaRPr>
          </a:p>
          <a:p>
            <a:pPr algn="l" fontAlgn="base"/>
            <a:r>
              <a:rPr lang="en-US" dirty="0">
                <a:uFillTx/>
              </a:rPr>
              <a:t>Make your app continuously ask the server about the list of Tasks.</a:t>
            </a:r>
          </a:p>
          <a:p>
            <a:pPr algn="l" fontAlgn="base"/>
            <a:r>
              <a:rPr lang="en-US" dirty="0">
                <a:uFillTx/>
              </a:rPr>
              <a:t>Make your app tell the server that it is interested in new Tasks and would like to be notified when they are created.</a:t>
            </a:r>
          </a:p>
          <a:p>
            <a:pPr algn="l" fontAlgn="base"/>
            <a:r>
              <a:rPr lang="en-US" dirty="0">
                <a:uFillTx/>
              </a:rPr>
              <a:t>The second option is what </a:t>
            </a:r>
            <a:r>
              <a:rPr lang="en-US" dirty="0" err="1">
                <a:uFillTx/>
              </a:rPr>
              <a:t>GraphQL</a:t>
            </a:r>
            <a:r>
              <a:rPr lang="en-US" dirty="0">
                <a:uFillTx/>
              </a:rPr>
              <a:t> subscriptions can help you do. The first option is known as continuous polling, and sometimes it is good enough: if the object you’re </a:t>
            </a:r>
            <a:r>
              <a:rPr lang="en-US" dirty="0" err="1">
                <a:uFillTx/>
              </a:rPr>
              <a:t>autoupdating</a:t>
            </a:r>
            <a:r>
              <a:rPr lang="en-US" dirty="0">
                <a:uFillTx/>
              </a:rPr>
              <a:t> is small and you don’t need real-time updates, polling is an option to consider.</a:t>
            </a:r>
          </a:p>
          <a:p>
            <a:pPr algn="l" fontAlgn="base"/>
            <a:endParaRPr lang="en-US" dirty="0">
              <a:uFillTx/>
            </a:endParaRPr>
          </a:p>
          <a:p>
            <a:pPr algn="l" fontAlgn="base"/>
            <a:r>
              <a:rPr lang="en-US" dirty="0">
                <a:uFillTx/>
              </a:rPr>
              <a:t>Apollo makes continuous polling easy. You add just one option to the </a:t>
            </a:r>
            <a:r>
              <a:rPr lang="en-US" dirty="0" err="1">
                <a:uFillTx/>
              </a:rPr>
              <a:t>useQuery</a:t>
            </a:r>
            <a:r>
              <a:rPr lang="en-US" dirty="0">
                <a:uFillTx/>
              </a:rPr>
              <a:t> second argument to make it repeatedly poll data. For example, we can update the list of Task records on the home page every five seconds using the following simple change.</a:t>
            </a:r>
            <a:endParaRPr dirty="0">
              <a:uFillTx/>
            </a:endParaRPr>
          </a:p>
        </p:txBody>
      </p:sp>
    </p:spTree>
    <p:extLst>
      <p:ext uri="{BB962C8B-B14F-4D97-AF65-F5344CB8AC3E}">
        <p14:creationId xmlns:p14="http://schemas.microsoft.com/office/powerpoint/2010/main" val="22540803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That’s it! Now the list will be </a:t>
            </a:r>
            <a:r>
              <a:rPr lang="en-US" dirty="0" err="1">
                <a:uFillTx/>
              </a:rPr>
              <a:t>autoupdated</a:t>
            </a:r>
            <a:r>
              <a:rPr lang="en-US" dirty="0">
                <a:uFillTx/>
              </a:rPr>
              <a:t> every five seconds.</a:t>
            </a:r>
          </a:p>
          <a:p>
            <a:pPr algn="l" fontAlgn="base"/>
            <a:endParaRPr lang="en-US" dirty="0">
              <a:uFillTx/>
            </a:endParaRPr>
          </a:p>
          <a:p>
            <a:pPr algn="l" fontAlgn="base"/>
            <a:r>
              <a:rPr lang="en-US" dirty="0">
                <a:uFillTx/>
              </a:rPr>
              <a:t>TIP</a:t>
            </a:r>
          </a:p>
          <a:p>
            <a:pPr algn="l" fontAlgn="base"/>
            <a:r>
              <a:rPr lang="en-US" dirty="0">
                <a:uFillTx/>
              </a:rPr>
              <a:t>Test this by opening two browsers and creating a Task record in one while looking at the home page in the other.</a:t>
            </a:r>
          </a:p>
          <a:p>
            <a:pPr algn="l" fontAlgn="base"/>
            <a:endParaRPr lang="en-US" dirty="0">
              <a:uFillTx/>
            </a:endParaRPr>
          </a:p>
          <a:p>
            <a:pPr algn="l" fontAlgn="base"/>
            <a:r>
              <a:rPr lang="en-US" dirty="0">
                <a:uFillTx/>
              </a:rPr>
              <a:t>In some cases, you can do the </a:t>
            </a:r>
            <a:r>
              <a:rPr lang="en-US" dirty="0" err="1">
                <a:uFillTx/>
              </a:rPr>
              <a:t>refetching</a:t>
            </a:r>
            <a:r>
              <a:rPr lang="en-US" dirty="0">
                <a:uFillTx/>
              </a:rPr>
              <a:t> manually instead of automatically in a polling loop. If you want Apollo to fetch the query again on demand (for example, when the user clicks a Refresh button), you can use the </a:t>
            </a:r>
            <a:r>
              <a:rPr lang="en-US" dirty="0" err="1">
                <a:uFillTx/>
              </a:rPr>
              <a:t>refetch</a:t>
            </a:r>
            <a:r>
              <a:rPr lang="en-US" dirty="0">
                <a:uFillTx/>
              </a:rPr>
              <a:t> function, which Apollo makes available to all </a:t>
            </a:r>
            <a:r>
              <a:rPr lang="en-US" dirty="0" err="1">
                <a:uFillTx/>
              </a:rPr>
              <a:t>useQuery</a:t>
            </a:r>
            <a:r>
              <a:rPr lang="en-US" dirty="0">
                <a:uFillTx/>
              </a:rPr>
              <a:t> results. Here’s an example.</a:t>
            </a:r>
          </a:p>
          <a:p>
            <a:pPr algn="l" fontAlgn="base"/>
            <a:endParaRPr lang="en-US" dirty="0">
              <a:uFillTx/>
            </a:endParaRPr>
          </a:p>
          <a:p>
            <a:pPr algn="l" fontAlgn="base"/>
            <a:r>
              <a:rPr lang="en-US" dirty="0">
                <a:uFillTx/>
              </a:rPr>
              <a:t>This code makes Apollo fetch the same query again when the user clicks the Refresh button.</a:t>
            </a:r>
          </a:p>
          <a:p>
            <a:pPr algn="l" fontAlgn="base"/>
            <a:endParaRPr lang="en-US" dirty="0">
              <a:uFillTx/>
            </a:endParaRPr>
          </a:p>
          <a:p>
            <a:pPr algn="l" fontAlgn="base"/>
            <a:r>
              <a:rPr lang="en-US" dirty="0">
                <a:uFillTx/>
              </a:rPr>
              <a:t>These options inefficiently fetch the entire list of the latest Task records. </a:t>
            </a:r>
            <a:r>
              <a:rPr lang="en-US" dirty="0" err="1">
                <a:uFillTx/>
              </a:rPr>
              <a:t>GraphQL</a:t>
            </a:r>
            <a:r>
              <a:rPr lang="en-US" dirty="0">
                <a:uFillTx/>
              </a:rPr>
              <a:t> subscriptions are a much more efficient option for getting new data from an API server. Undo all the polling/</a:t>
            </a:r>
            <a:r>
              <a:rPr lang="en-US" dirty="0" err="1">
                <a:uFillTx/>
              </a:rPr>
              <a:t>refetching</a:t>
            </a:r>
            <a:r>
              <a:rPr lang="en-US" dirty="0">
                <a:uFillTx/>
              </a:rPr>
              <a:t> changes, and let’s </a:t>
            </a:r>
            <a:r>
              <a:rPr lang="en-US" dirty="0" err="1">
                <a:uFillTx/>
              </a:rPr>
              <a:t>autoupdate</a:t>
            </a:r>
            <a:r>
              <a:rPr lang="en-US" dirty="0">
                <a:uFillTx/>
              </a:rPr>
              <a:t> this list with a subscription operation.</a:t>
            </a:r>
            <a:endParaRPr dirty="0">
              <a:uFillTx/>
            </a:endParaRPr>
          </a:p>
        </p:txBody>
      </p:sp>
    </p:spTree>
    <p:extLst>
      <p:ext uri="{BB962C8B-B14F-4D97-AF65-F5344CB8AC3E}">
        <p14:creationId xmlns:p14="http://schemas.microsoft.com/office/powerpoint/2010/main" val="16283051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fontAlgn="base"/>
            <a:r>
              <a:rPr lang="en-US" dirty="0">
                <a:uFillTx/>
              </a:rPr>
              <a:t>In lesson 4, we planned two subscription operations for the </a:t>
            </a:r>
            <a:r>
              <a:rPr lang="en-US" dirty="0" err="1">
                <a:uFillTx/>
              </a:rPr>
              <a:t>AZdev</a:t>
            </a:r>
            <a:r>
              <a:rPr lang="en-US" dirty="0">
                <a:uFillTx/>
              </a:rPr>
              <a:t> API: the </a:t>
            </a:r>
            <a:r>
              <a:rPr lang="en-US" dirty="0" err="1">
                <a:uFillTx/>
              </a:rPr>
              <a:t>taskMainListChanged</a:t>
            </a:r>
            <a:r>
              <a:rPr lang="en-US" dirty="0">
                <a:uFillTx/>
              </a:rPr>
              <a:t> subscription to notify the user that new Task records are available and the </a:t>
            </a:r>
            <a:r>
              <a:rPr lang="en-US" dirty="0" err="1">
                <a:uFillTx/>
              </a:rPr>
              <a:t>voteChanged</a:t>
            </a:r>
            <a:r>
              <a:rPr lang="en-US" dirty="0">
                <a:uFillTx/>
              </a:rPr>
              <a:t> subscription to </a:t>
            </a:r>
            <a:r>
              <a:rPr lang="en-US" dirty="0" err="1">
                <a:uFillTx/>
              </a:rPr>
              <a:t>autoupdate</a:t>
            </a:r>
            <a:r>
              <a:rPr lang="en-US" dirty="0">
                <a:uFillTx/>
              </a:rPr>
              <a:t> vote counts on the Task page. However, before we start implementing them, we need to revise the API server and make it support </a:t>
            </a:r>
            <a:r>
              <a:rPr lang="en-US" dirty="0" err="1">
                <a:uFillTx/>
              </a:rPr>
              <a:t>WebSockets</a:t>
            </a:r>
            <a:r>
              <a:rPr lang="en-US" dirty="0">
                <a:uFillTx/>
              </a:rPr>
              <a:t>.</a:t>
            </a:r>
          </a:p>
          <a:p>
            <a:pPr algn="l" fontAlgn="base"/>
            <a:endParaRPr lang="en-US" dirty="0">
              <a:uFillTx/>
            </a:endParaRPr>
          </a:p>
          <a:p>
            <a:pPr algn="l" fontAlgn="base"/>
            <a:r>
              <a:rPr lang="en-US" dirty="0" err="1">
                <a:uFillTx/>
              </a:rPr>
              <a:t>GraphQL</a:t>
            </a:r>
            <a:r>
              <a:rPr lang="en-US" dirty="0">
                <a:uFillTx/>
              </a:rPr>
              <a:t> subscriptions for web apps are usually done over the </a:t>
            </a:r>
            <a:r>
              <a:rPr lang="en-US" dirty="0" err="1">
                <a:uFillTx/>
              </a:rPr>
              <a:t>WebSockets</a:t>
            </a:r>
            <a:r>
              <a:rPr lang="en-US" dirty="0">
                <a:uFillTx/>
              </a:rPr>
              <a:t> communication protocol. A WebSocket provides a full-duplex communication channel (over a single TCP connection). The server opens the socket, and the browser connects to it and keeps the connection active. Servers can then use that active connection to push new data to the browser on demand.</a:t>
            </a:r>
          </a:p>
          <a:p>
            <a:pPr algn="l" fontAlgn="base"/>
            <a:endParaRPr lang="en-US" dirty="0">
              <a:uFillTx/>
            </a:endParaRPr>
          </a:p>
          <a:p>
            <a:pPr algn="l" fontAlgn="base"/>
            <a:r>
              <a:rPr lang="en-US" dirty="0">
                <a:uFillTx/>
              </a:rPr>
              <a:t>The Express-based </a:t>
            </a:r>
            <a:r>
              <a:rPr lang="en-US" dirty="0" err="1">
                <a:uFillTx/>
              </a:rPr>
              <a:t>GraphQL</a:t>
            </a:r>
            <a:r>
              <a:rPr lang="en-US" dirty="0">
                <a:uFillTx/>
              </a:rPr>
              <a:t> server that we have used so far has no support for </a:t>
            </a:r>
            <a:r>
              <a:rPr lang="en-US" dirty="0" err="1">
                <a:uFillTx/>
              </a:rPr>
              <a:t>WebSockets</a:t>
            </a:r>
            <a:r>
              <a:rPr lang="en-US" dirty="0">
                <a:uFillTx/>
              </a:rPr>
              <a:t>. We need to run a new server (on a different port) for all subscription operations. There are many options for web servers that support a WebSocket transport layer designed for </a:t>
            </a:r>
            <a:r>
              <a:rPr lang="en-US" dirty="0" err="1">
                <a:uFillTx/>
              </a:rPr>
              <a:t>GraphQL</a:t>
            </a:r>
            <a:r>
              <a:rPr lang="en-US" dirty="0">
                <a:uFillTx/>
              </a:rPr>
              <a:t> subscriptions, but the most popular is Apollo Server (</a:t>
            </a:r>
            <a:r>
              <a:rPr lang="en-US" dirty="0" err="1">
                <a:uFillTx/>
              </a:rPr>
              <a:t>az.dev</a:t>
            </a:r>
            <a:r>
              <a:rPr lang="en-US" dirty="0">
                <a:uFillTx/>
              </a:rPr>
              <a:t>/apollo-server).</a:t>
            </a:r>
          </a:p>
          <a:p>
            <a:pPr algn="l" fontAlgn="base"/>
            <a:endParaRPr lang="en-US" dirty="0">
              <a:uFillTx/>
            </a:endParaRPr>
          </a:p>
          <a:p>
            <a:pPr algn="l" fontAlgn="base"/>
            <a:r>
              <a:rPr lang="en-US" dirty="0">
                <a:uFillTx/>
              </a:rPr>
              <a:t>TIP</a:t>
            </a:r>
          </a:p>
          <a:p>
            <a:pPr algn="l" fontAlgn="base"/>
            <a:r>
              <a:rPr lang="en-US" dirty="0">
                <a:uFillTx/>
              </a:rPr>
              <a:t>Apollo Server has many cool features, and it can completely replace our current Express-based server. Let’s first see how to use its WebSocket support. When we’re finished with the subscription example, we will get rid of the Express-based server and use Apollo Server as our main </a:t>
            </a:r>
            <a:r>
              <a:rPr lang="en-US" dirty="0" err="1">
                <a:uFillTx/>
              </a:rPr>
              <a:t>GraphQL</a:t>
            </a:r>
            <a:r>
              <a:rPr lang="en-US" dirty="0">
                <a:uFillTx/>
              </a:rPr>
              <a:t> API server.</a:t>
            </a:r>
          </a:p>
          <a:p>
            <a:pPr algn="l" fontAlgn="base"/>
            <a:endParaRPr lang="en-US" dirty="0">
              <a:uFillTx/>
            </a:endParaRPr>
          </a:p>
          <a:p>
            <a:pPr algn="l" fontAlgn="base"/>
            <a:endParaRPr dirty="0">
              <a:uFillTx/>
            </a:endParaRPr>
          </a:p>
        </p:txBody>
      </p:sp>
    </p:spTree>
    <p:extLst>
      <p:ext uri="{BB962C8B-B14F-4D97-AF65-F5344CB8AC3E}">
        <p14:creationId xmlns:p14="http://schemas.microsoft.com/office/powerpoint/2010/main" val="32356789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make the following changes to </a:t>
            </a:r>
            <a:r>
              <a:rPr lang="en-US" dirty="0" err="1">
                <a:uFillTx/>
              </a:rPr>
              <a:t>api</a:t>
            </a:r>
            <a:r>
              <a:rPr lang="en-US" dirty="0">
                <a:uFillTx/>
              </a:rPr>
              <a:t>/</a:t>
            </a:r>
            <a:r>
              <a:rPr lang="en-US" dirty="0" err="1">
                <a:uFillTx/>
              </a:rPr>
              <a:t>src</a:t>
            </a:r>
            <a:r>
              <a:rPr lang="en-US" dirty="0">
                <a:uFillTx/>
              </a:rPr>
              <a:t>/server.js to create an Apollo server instance that works with our schema.</a:t>
            </a:r>
          </a:p>
          <a:p>
            <a:pPr algn="l" fontAlgn="base"/>
            <a:endParaRPr lang="en-US" dirty="0">
              <a:uFillTx/>
            </a:endParaRPr>
          </a:p>
          <a:p>
            <a:pPr algn="l" fontAlgn="base"/>
            <a:r>
              <a:rPr lang="en-US" dirty="0">
                <a:uFillTx/>
              </a:rPr>
              <a:t>This will run a web-socket server on port 4000.</a:t>
            </a:r>
          </a:p>
          <a:p>
            <a:pPr algn="l" fontAlgn="base"/>
            <a:endParaRPr lang="en-US" dirty="0">
              <a:uFillTx/>
            </a:endParaRPr>
          </a:p>
          <a:p>
            <a:pPr algn="l" fontAlgn="base"/>
            <a:r>
              <a:rPr lang="en-US" dirty="0">
                <a:uFillTx/>
              </a:rPr>
              <a:t>NOTE</a:t>
            </a:r>
          </a:p>
          <a:p>
            <a:pPr algn="l" fontAlgn="base"/>
            <a:r>
              <a:rPr lang="en-US" dirty="0">
                <a:uFillTx/>
              </a:rPr>
              <a:t>Keep the Express-based server running on port 4321 for now. It is still the main web server for the API service.</a:t>
            </a:r>
          </a:p>
          <a:p>
            <a:pPr algn="l" fontAlgn="base"/>
            <a:endParaRPr lang="en-US" dirty="0">
              <a:uFillTx/>
            </a:endParaRPr>
          </a:p>
          <a:p>
            <a:pPr algn="l" fontAlgn="base"/>
            <a:r>
              <a:rPr lang="en-US" dirty="0">
                <a:uFillTx/>
              </a:rPr>
              <a:t>The implementation of subscription operations relies on the Pub/Sub pattern (short for Publish/Subscribe). Pub/Sub is a simple messaging pattern designed to decouple data events from services that are interested in them. You can label any change to data in your code with an event label. For example, when a new Task record is created, we can have the code publish an event; and when a vote count on any Approach record is changed, we can have the code publish another event.</a:t>
            </a:r>
            <a:endParaRPr dirty="0">
              <a:uFillTx/>
            </a:endParaRPr>
          </a:p>
        </p:txBody>
      </p:sp>
    </p:spTree>
    <p:extLst>
      <p:ext uri="{BB962C8B-B14F-4D97-AF65-F5344CB8AC3E}">
        <p14:creationId xmlns:p14="http://schemas.microsoft.com/office/powerpoint/2010/main" val="3882726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If everything works fine, you should see the console.log message in the browser’s console displaying the result of summing the numbers in the range 1-100</a:t>
            </a:r>
            <a:endParaRPr dirty="0">
              <a:uFillTx/>
            </a:endParaRPr>
          </a:p>
        </p:txBody>
      </p:sp>
    </p:spTree>
    <p:extLst>
      <p:ext uri="{BB962C8B-B14F-4D97-AF65-F5344CB8AC3E}">
        <p14:creationId xmlns:p14="http://schemas.microsoft.com/office/powerpoint/2010/main" val="371990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Apollo server has a built-in </a:t>
            </a:r>
            <a:r>
              <a:rPr lang="en-US" dirty="0" err="1">
                <a:uFillTx/>
              </a:rPr>
              <a:t>PubSub</a:t>
            </a:r>
            <a:r>
              <a:rPr lang="en-US" dirty="0">
                <a:uFillTx/>
              </a:rPr>
              <a:t> implementation that we can use to do exactly that. </a:t>
            </a:r>
          </a:p>
          <a:p>
            <a:pPr algn="l" fontAlgn="base"/>
            <a:endParaRPr lang="en-US" dirty="0">
              <a:uFillTx/>
            </a:endParaRPr>
          </a:p>
          <a:p>
            <a:pPr algn="l" fontAlgn="base"/>
            <a:r>
              <a:rPr lang="en-US" b="0" i="0" dirty="0">
                <a:solidFill>
                  <a:srgbClr val="222222"/>
                </a:solidFill>
                <a:effectLst/>
                <a:latin typeface="Merriweather" panose="00000500000000000000" pitchFamily="2" charset="0"/>
              </a:rPr>
              <a:t>Now, let’s publish events in the mutations related to the subscriptions we’re implementing. We can use a </a:t>
            </a:r>
            <a:r>
              <a:rPr lang="en-US" dirty="0" err="1"/>
              <a:t>pubsub.publish</a:t>
            </a:r>
            <a:r>
              <a:rPr lang="en-US" b="0" i="0" dirty="0">
                <a:solidFill>
                  <a:srgbClr val="222222"/>
                </a:solidFill>
                <a:effectLst/>
                <a:latin typeface="Merriweather" panose="00000500000000000000" pitchFamily="2" charset="0"/>
              </a:rPr>
              <a:t> call to do that. We can include data as part of any published event, and that data can be used to make the subscription resolvers aware of the new mutation data.</a:t>
            </a:r>
            <a:endParaRPr dirty="0">
              <a:uFillTx/>
            </a:endParaRPr>
          </a:p>
        </p:txBody>
      </p:sp>
    </p:spTree>
    <p:extLst>
      <p:ext uri="{BB962C8B-B14F-4D97-AF65-F5344CB8AC3E}">
        <p14:creationId xmlns:p14="http://schemas.microsoft.com/office/powerpoint/2010/main" val="4179991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We need to publish two events: one in the </a:t>
            </a:r>
            <a:r>
              <a:rPr lang="en-US" dirty="0" err="1">
                <a:uFillTx/>
              </a:rPr>
              <a:t>taskCreate</a:t>
            </a:r>
            <a:r>
              <a:rPr lang="en-US" dirty="0">
                <a:uFillTx/>
              </a:rPr>
              <a:t> mutation field to be used by the </a:t>
            </a:r>
            <a:r>
              <a:rPr lang="en-US" dirty="0" err="1">
                <a:uFillTx/>
              </a:rPr>
              <a:t>taskMainListChanged</a:t>
            </a:r>
            <a:r>
              <a:rPr lang="en-US" dirty="0">
                <a:uFillTx/>
              </a:rPr>
              <a:t> subscription, and one in the </a:t>
            </a:r>
            <a:r>
              <a:rPr lang="en-US" dirty="0" err="1">
                <a:uFillTx/>
              </a:rPr>
              <a:t>approachVote</a:t>
            </a:r>
            <a:r>
              <a:rPr lang="en-US" dirty="0">
                <a:uFillTx/>
              </a:rPr>
              <a:t> mutation field to be used by the </a:t>
            </a:r>
            <a:r>
              <a:rPr lang="en-US" dirty="0" err="1">
                <a:uFillTx/>
              </a:rPr>
              <a:t>voteChanged</a:t>
            </a:r>
            <a:r>
              <a:rPr lang="en-US" dirty="0">
                <a:uFillTx/>
              </a:rPr>
              <a:t> subscription. Here are the changes in </a:t>
            </a:r>
            <a:r>
              <a:rPr lang="en-US" dirty="0" err="1">
                <a:uFillTx/>
              </a:rPr>
              <a:t>api</a:t>
            </a:r>
            <a:r>
              <a:rPr lang="en-US" dirty="0">
                <a:uFillTx/>
              </a:rPr>
              <a:t>/</a:t>
            </a:r>
            <a:r>
              <a:rPr lang="en-US" dirty="0" err="1">
                <a:uFillTx/>
              </a:rPr>
              <a:t>src</a:t>
            </a:r>
            <a:r>
              <a:rPr lang="en-US" dirty="0">
                <a:uFillTx/>
              </a:rPr>
              <a:t>/schema/ mutations.js to publish these events.</a:t>
            </a:r>
            <a:endParaRPr dirty="0">
              <a:uFillTx/>
            </a:endParaRPr>
          </a:p>
        </p:txBody>
      </p:sp>
    </p:spTree>
    <p:extLst>
      <p:ext uri="{BB962C8B-B14F-4D97-AF65-F5344CB8AC3E}">
        <p14:creationId xmlns:p14="http://schemas.microsoft.com/office/powerpoint/2010/main" val="29268387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You can give your event labels any names you want. I like to make them match the subscription operations they serve.</a:t>
            </a:r>
          </a:p>
          <a:p>
            <a:pPr algn="l" fontAlgn="base"/>
            <a:endParaRPr lang="en-US" dirty="0">
              <a:uFillTx/>
            </a:endParaRPr>
          </a:p>
          <a:p>
            <a:pPr algn="l" fontAlgn="base"/>
            <a:r>
              <a:rPr lang="en-US" dirty="0">
                <a:uFillTx/>
              </a:rPr>
              <a:t>Any part of the API server code can subscribe to the events being published and, for example, send their payload data over a WebSocket. That’s exactly what a field under the Subscription type can now do.</a:t>
            </a:r>
            <a:endParaRPr dirty="0">
              <a:uFillTx/>
            </a:endParaRPr>
          </a:p>
        </p:txBody>
      </p:sp>
    </p:spTree>
    <p:extLst>
      <p:ext uri="{BB962C8B-B14F-4D97-AF65-F5344CB8AC3E}">
        <p14:creationId xmlns:p14="http://schemas.microsoft.com/office/powerpoint/2010/main" val="23636688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Let’s first look at the </a:t>
            </a:r>
            <a:r>
              <a:rPr lang="en-US" dirty="0" err="1">
                <a:uFillTx/>
              </a:rPr>
              <a:t>taskMainListChanged</a:t>
            </a:r>
            <a:r>
              <a:rPr lang="en-US" dirty="0">
                <a:uFillTx/>
              </a:rPr>
              <a:t> subscription. Here’s one way to define it.</a:t>
            </a:r>
            <a:endParaRPr dirty="0">
              <a:uFillTx/>
            </a:endParaRPr>
          </a:p>
        </p:txBody>
      </p:sp>
    </p:spTree>
    <p:extLst>
      <p:ext uri="{BB962C8B-B14F-4D97-AF65-F5344CB8AC3E}">
        <p14:creationId xmlns:p14="http://schemas.microsoft.com/office/powerpoint/2010/main" val="26998944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To make this new subscription field available in the schema, we have to make it part of the </a:t>
            </a:r>
            <a:r>
              <a:rPr lang="en-US" dirty="0" err="1">
                <a:uFillTx/>
              </a:rPr>
              <a:t>GraphQLSchema</a:t>
            </a:r>
            <a:r>
              <a:rPr lang="en-US" dirty="0">
                <a:uFillTx/>
              </a:rPr>
              <a:t> object we defined in </a:t>
            </a:r>
            <a:r>
              <a:rPr lang="en-US" dirty="0" err="1">
                <a:uFillTx/>
              </a:rPr>
              <a:t>api</a:t>
            </a:r>
            <a:r>
              <a:rPr lang="en-US" dirty="0">
                <a:uFillTx/>
              </a:rPr>
              <a:t>/</a:t>
            </a:r>
            <a:r>
              <a:rPr lang="en-US" dirty="0" err="1">
                <a:uFillTx/>
              </a:rPr>
              <a:t>src</a:t>
            </a:r>
            <a:r>
              <a:rPr lang="en-US" dirty="0">
                <a:uFillTx/>
              </a:rPr>
              <a:t>/schema/index.js.</a:t>
            </a:r>
          </a:p>
          <a:p>
            <a:pPr algn="l" fontAlgn="base"/>
            <a:endParaRPr lang="en-US" dirty="0">
              <a:uFillTx/>
            </a:endParaRPr>
          </a:p>
          <a:p>
            <a:pPr algn="l" fontAlgn="base"/>
            <a:r>
              <a:rPr lang="en-US" dirty="0">
                <a:uFillTx/>
              </a:rPr>
              <a:t>We can now test the </a:t>
            </a:r>
            <a:r>
              <a:rPr lang="en-US" dirty="0" err="1">
                <a:uFillTx/>
              </a:rPr>
              <a:t>taskMainListChanged</a:t>
            </a:r>
            <a:r>
              <a:rPr lang="en-US" dirty="0">
                <a:uFillTx/>
              </a:rPr>
              <a:t> subscription field. However, to do that, we need a consumer that also supports </a:t>
            </a:r>
            <a:r>
              <a:rPr lang="en-US" dirty="0" err="1">
                <a:uFillTx/>
              </a:rPr>
              <a:t>WebSockets</a:t>
            </a:r>
            <a:r>
              <a:rPr lang="en-US" dirty="0">
                <a:uFillTx/>
              </a:rPr>
              <a:t>. You send the subscription operation to establish the connection and then send a mutation operation to trigger the event and see the data reported back by the WebSocket.</a:t>
            </a:r>
          </a:p>
          <a:p>
            <a:pPr algn="l" fontAlgn="base"/>
            <a:endParaRPr lang="en-US" dirty="0">
              <a:uFillTx/>
            </a:endParaRPr>
          </a:p>
          <a:p>
            <a:pPr algn="l" fontAlgn="base"/>
            <a:r>
              <a:rPr lang="en-US" dirty="0">
                <a:uFillTx/>
              </a:rPr>
              <a:t>An Apollo server instance will make the </a:t>
            </a:r>
            <a:r>
              <a:rPr lang="en-US" dirty="0" err="1">
                <a:uFillTx/>
              </a:rPr>
              <a:t>GraphQL</a:t>
            </a:r>
            <a:r>
              <a:rPr lang="en-US" dirty="0">
                <a:uFillTx/>
              </a:rPr>
              <a:t> Playground editor available at /</a:t>
            </a:r>
            <a:r>
              <a:rPr lang="en-US" dirty="0" err="1">
                <a:uFillTx/>
              </a:rPr>
              <a:t>graphql</a:t>
            </a:r>
            <a:r>
              <a:rPr lang="en-US" dirty="0">
                <a:uFillTx/>
              </a:rPr>
              <a:t> by default (in the development environment). </a:t>
            </a:r>
            <a:r>
              <a:rPr lang="en-US" dirty="0" err="1">
                <a:uFillTx/>
              </a:rPr>
              <a:t>GraphQL</a:t>
            </a:r>
            <a:r>
              <a:rPr lang="en-US" dirty="0">
                <a:uFillTx/>
              </a:rPr>
              <a:t> Playground is a </a:t>
            </a:r>
            <a:r>
              <a:rPr lang="en-US" dirty="0" err="1">
                <a:uFillTx/>
              </a:rPr>
              <a:t>GraphiQL</a:t>
            </a:r>
            <a:r>
              <a:rPr lang="en-US" dirty="0">
                <a:uFillTx/>
              </a:rPr>
              <a:t>-based editor that supports </a:t>
            </a:r>
            <a:r>
              <a:rPr lang="en-US" dirty="0" err="1">
                <a:uFillTx/>
              </a:rPr>
              <a:t>WebSockets</a:t>
            </a:r>
            <a:r>
              <a:rPr lang="en-US" dirty="0">
                <a:uFillTx/>
              </a:rPr>
              <a:t> and has many more cool features.</a:t>
            </a:r>
            <a:endParaRPr dirty="0">
              <a:uFillTx/>
            </a:endParaRPr>
          </a:p>
        </p:txBody>
      </p:sp>
    </p:spTree>
    <p:extLst>
      <p:ext uri="{BB962C8B-B14F-4D97-AF65-F5344CB8AC3E}">
        <p14:creationId xmlns:p14="http://schemas.microsoft.com/office/powerpoint/2010/main" val="41195949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21876879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You’ll notice that no data is returned initially. Instead, the </a:t>
            </a:r>
            <a:r>
              <a:rPr lang="en-US" dirty="0" err="1">
                <a:uFillTx/>
              </a:rPr>
              <a:t>GraphQL</a:t>
            </a:r>
            <a:r>
              <a:rPr lang="en-US" dirty="0">
                <a:uFillTx/>
              </a:rPr>
              <a:t> Playground displays a “Listening” message reflecting the status of this subscription field resolver function, which is listening for any Pub/Sub events </a:t>
            </a:r>
            <a:endParaRPr dirty="0">
              <a:uFillTx/>
            </a:endParaRPr>
          </a:p>
        </p:txBody>
      </p:sp>
    </p:spTree>
    <p:extLst>
      <p:ext uri="{BB962C8B-B14F-4D97-AF65-F5344CB8AC3E}">
        <p14:creationId xmlns:p14="http://schemas.microsoft.com/office/powerpoint/2010/main" val="13925240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To trigger a Pub/Sub event publish action, open the UI app in a different browser session, log in, and create a test public Task record. The </a:t>
            </a:r>
            <a:r>
              <a:rPr lang="en-US" dirty="0" err="1">
                <a:uFillTx/>
              </a:rPr>
              <a:t>GraphQL</a:t>
            </a:r>
            <a:r>
              <a:rPr lang="en-US" dirty="0">
                <a:uFillTx/>
              </a:rPr>
              <a:t> Playground should instantly show the new Task object you create in the subscription’s data response (and it will continue listening after that). Each time you create a new public Task record, it will appear in the response data</a:t>
            </a:r>
            <a:endParaRPr dirty="0">
              <a:uFillTx/>
            </a:endParaRPr>
          </a:p>
        </p:txBody>
      </p:sp>
    </p:spTree>
    <p:extLst>
      <p:ext uri="{BB962C8B-B14F-4D97-AF65-F5344CB8AC3E}">
        <p14:creationId xmlns:p14="http://schemas.microsoft.com/office/powerpoint/2010/main" val="634637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How about you try to implement the </a:t>
            </a:r>
            <a:r>
              <a:rPr lang="en-US" dirty="0" err="1">
                <a:uFillTx/>
              </a:rPr>
              <a:t>voteChanged</a:t>
            </a:r>
            <a:r>
              <a:rPr lang="en-US" dirty="0">
                <a:uFillTx/>
              </a:rPr>
              <a:t> subscription field on your own first? We’ve already added the publish event for it. You just need to make changes in </a:t>
            </a:r>
            <a:r>
              <a:rPr lang="en-US" dirty="0" err="1">
                <a:uFillTx/>
              </a:rPr>
              <a:t>api</a:t>
            </a:r>
            <a:r>
              <a:rPr lang="en-US" dirty="0">
                <a:uFillTx/>
              </a:rPr>
              <a:t>/</a:t>
            </a:r>
            <a:r>
              <a:rPr lang="en-US" dirty="0" err="1">
                <a:uFillTx/>
              </a:rPr>
              <a:t>src</a:t>
            </a:r>
            <a:r>
              <a:rPr lang="en-US" dirty="0">
                <a:uFillTx/>
              </a:rPr>
              <a:t>/schema/subscriptions.js. The only difference in this subscription field is that it receives a </a:t>
            </a:r>
            <a:r>
              <a:rPr lang="en-US" dirty="0" err="1">
                <a:uFillTx/>
              </a:rPr>
              <a:t>taskId</a:t>
            </a:r>
            <a:r>
              <a:rPr lang="en-US" dirty="0">
                <a:uFillTx/>
              </a:rPr>
              <a:t> argument, so it only subscribes to the events published for one Task object. Here’s how I implemented it.</a:t>
            </a:r>
          </a:p>
          <a:p>
            <a:pPr algn="l" fontAlgn="base"/>
            <a:endParaRPr lang="en-US" dirty="0">
              <a:uFillTx/>
            </a:endParaRPr>
          </a:p>
          <a:p>
            <a:pPr algn="l" fontAlgn="base"/>
            <a:r>
              <a:rPr lang="en-US" dirty="0">
                <a:uFillTx/>
              </a:rPr>
              <a:t>Make sure this subscription works as well in the </a:t>
            </a:r>
            <a:r>
              <a:rPr lang="en-US" dirty="0" err="1">
                <a:uFillTx/>
              </a:rPr>
              <a:t>GraphQL</a:t>
            </a:r>
            <a:r>
              <a:rPr lang="en-US" dirty="0">
                <a:uFillTx/>
              </a:rPr>
              <a:t> Playground (while voting on Approaches under a Task).</a:t>
            </a:r>
            <a:endParaRPr dirty="0">
              <a:uFillTx/>
            </a:endParaRPr>
          </a:p>
        </p:txBody>
      </p:sp>
    </p:spTree>
    <p:extLst>
      <p:ext uri="{BB962C8B-B14F-4D97-AF65-F5344CB8AC3E}">
        <p14:creationId xmlns:p14="http://schemas.microsoft.com/office/powerpoint/2010/main" val="10852477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WebSocket support is just one of the many features the apollo-server package has to offer. Apollo Server can actually replace many of the packages we’re using server-side. It can replace GraphQL.js itself, and it supports implementing your </a:t>
            </a:r>
            <a:r>
              <a:rPr lang="en-US" dirty="0" err="1">
                <a:uFillTx/>
              </a:rPr>
              <a:t>GraphQL</a:t>
            </a:r>
            <a:r>
              <a:rPr lang="en-US" dirty="0">
                <a:uFillTx/>
              </a:rPr>
              <a:t> schema using only the SDL text (and not using objects). And as mentioned earlier, it can replace our entire Express-based server setup (everything related to Express).</a:t>
            </a:r>
          </a:p>
          <a:p>
            <a:pPr algn="l" fontAlgn="base"/>
            <a:endParaRPr lang="en-US" dirty="0">
              <a:uFillTx/>
            </a:endParaRPr>
          </a:p>
          <a:p>
            <a:pPr algn="l" fontAlgn="base"/>
            <a:r>
              <a:rPr lang="en-US" dirty="0">
                <a:uFillTx/>
              </a:rPr>
              <a:t>TIP</a:t>
            </a:r>
          </a:p>
          <a:p>
            <a:pPr algn="l" fontAlgn="base"/>
            <a:r>
              <a:rPr lang="en-US" dirty="0">
                <a:uFillTx/>
              </a:rPr>
              <a:t>If you’re interested in learning about implementing a </a:t>
            </a:r>
            <a:r>
              <a:rPr lang="en-US" dirty="0" err="1">
                <a:uFillTx/>
              </a:rPr>
              <a:t>GraphQL</a:t>
            </a:r>
            <a:r>
              <a:rPr lang="en-US" dirty="0">
                <a:uFillTx/>
              </a:rPr>
              <a:t> service using strings instead of objects, you can find an article I wrote on that topic at </a:t>
            </a:r>
            <a:r>
              <a:rPr lang="en-US" dirty="0" err="1">
                <a:uFillTx/>
              </a:rPr>
              <a:t>az.dev</a:t>
            </a:r>
            <a:r>
              <a:rPr lang="en-US" dirty="0">
                <a:uFillTx/>
              </a:rPr>
              <a:t>/schema-first.</a:t>
            </a:r>
          </a:p>
          <a:p>
            <a:pPr algn="l" fontAlgn="base"/>
            <a:endParaRPr lang="en-US" dirty="0">
              <a:uFillTx/>
            </a:endParaRPr>
          </a:p>
          <a:p>
            <a:pPr algn="l" fontAlgn="base"/>
            <a:r>
              <a:rPr lang="en-US" dirty="0">
                <a:uFillTx/>
              </a:rPr>
              <a:t>To replace Express with Apollo, we have to move things around a bit. We have to define the context property as a function. Apollo makes the req object available in the argument of that function. This means we can define our loaders and mutators (which depend on the req object) right in that context function.</a:t>
            </a:r>
          </a:p>
          <a:p>
            <a:pPr algn="l" fontAlgn="base"/>
            <a:endParaRPr lang="en-US" dirty="0">
              <a:uFillTx/>
            </a:endParaRPr>
          </a:p>
          <a:p>
            <a:pPr algn="l" fontAlgn="base"/>
            <a:r>
              <a:rPr lang="en-US" dirty="0">
                <a:uFillTx/>
              </a:rPr>
              <a:t>Here’s the new web/</a:t>
            </a:r>
            <a:r>
              <a:rPr lang="en-US" dirty="0" err="1">
                <a:uFillTx/>
              </a:rPr>
              <a:t>src</a:t>
            </a:r>
            <a:r>
              <a:rPr lang="en-US" dirty="0">
                <a:uFillTx/>
              </a:rPr>
              <a:t>/server.js file after I removed everything related to Express.js (and express-</a:t>
            </a:r>
            <a:r>
              <a:rPr lang="en-US" dirty="0" err="1">
                <a:uFillTx/>
              </a:rPr>
              <a:t>graphql</a:t>
            </a:r>
            <a:r>
              <a:rPr lang="en-US" dirty="0">
                <a:uFillTx/>
              </a:rPr>
              <a:t>) and modified </a:t>
            </a:r>
            <a:r>
              <a:rPr lang="en-US" dirty="0" err="1">
                <a:uFillTx/>
              </a:rPr>
              <a:t>ApolloServer</a:t>
            </a:r>
            <a:r>
              <a:rPr lang="en-US" dirty="0">
                <a:uFillTx/>
              </a:rPr>
              <a:t> to work with our context object.</a:t>
            </a:r>
            <a:endParaRPr dirty="0">
              <a:uFillTx/>
            </a:endParaRPr>
          </a:p>
        </p:txBody>
      </p:sp>
    </p:spTree>
    <p:extLst>
      <p:ext uri="{BB962C8B-B14F-4D97-AF65-F5344CB8AC3E}">
        <p14:creationId xmlns:p14="http://schemas.microsoft.com/office/powerpoint/2010/main" val="2193467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At first glance, listing 10.2 is a lot of code to make a small request that can be done with a simple, direct Ajax call. However, this code comes with a huge win that we can see right away. Repeat the same query operation, and look at the Network tab in your browser when you refresh the session. Here’s an example to demonstrate.</a:t>
            </a:r>
            <a:endParaRPr dirty="0">
              <a:uFillTx/>
            </a:endParaRPr>
          </a:p>
        </p:txBody>
      </p:sp>
    </p:spTree>
    <p:extLst>
      <p:ext uri="{BB962C8B-B14F-4D97-AF65-F5344CB8AC3E}">
        <p14:creationId xmlns:p14="http://schemas.microsoft.com/office/powerpoint/2010/main" val="23984265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This is a lot simpler. All the code related to accepting data in the request, parsing it, and then executing the </a:t>
            </a:r>
            <a:r>
              <a:rPr lang="en-US" dirty="0" err="1">
                <a:uFillTx/>
              </a:rPr>
              <a:t>GraphQL</a:t>
            </a:r>
            <a:r>
              <a:rPr lang="en-US" dirty="0">
                <a:uFillTx/>
              </a:rPr>
              <a:t> schema against that request has been deleted. That functionality is now done internally in Apollo Server.</a:t>
            </a:r>
            <a:endParaRPr dirty="0">
              <a:uFillTx/>
            </a:endParaRPr>
          </a:p>
        </p:txBody>
      </p:sp>
    </p:spTree>
    <p:extLst>
      <p:ext uri="{BB962C8B-B14F-4D97-AF65-F5344CB8AC3E}">
        <p14:creationId xmlns:p14="http://schemas.microsoft.com/office/powerpoint/2010/main" val="12796215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9538186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With all the subscription operations ready server-side, let’s now talk about how to use them in a React application with Apollo Client.</a:t>
            </a:r>
          </a:p>
          <a:p>
            <a:pPr algn="l" fontAlgn="base"/>
            <a:endParaRPr lang="en-US" dirty="0">
              <a:uFillTx/>
            </a:endParaRPr>
          </a:p>
          <a:p>
            <a:pPr algn="l" fontAlgn="base"/>
            <a:r>
              <a:rPr lang="en-US" dirty="0">
                <a:uFillTx/>
              </a:rPr>
              <a:t>Apollo Client has a </a:t>
            </a:r>
            <a:r>
              <a:rPr lang="en-US" dirty="0" err="1">
                <a:uFillTx/>
              </a:rPr>
              <a:t>WebSocketLink</a:t>
            </a:r>
            <a:r>
              <a:rPr lang="en-US" dirty="0">
                <a:uFillTx/>
              </a:rPr>
              <a:t> object that can be used to do WebSocket communication in the browser. It’s designed to work with </a:t>
            </a:r>
            <a:r>
              <a:rPr lang="en-US" dirty="0" err="1">
                <a:uFillTx/>
              </a:rPr>
              <a:t>GraphQL</a:t>
            </a:r>
            <a:r>
              <a:rPr lang="en-US" dirty="0">
                <a:uFillTx/>
              </a:rPr>
              <a:t> subscriptions. To initialize it, you just give it the </a:t>
            </a:r>
            <a:r>
              <a:rPr lang="en-US" dirty="0" err="1">
                <a:uFillTx/>
              </a:rPr>
              <a:t>GraphQL</a:t>
            </a:r>
            <a:r>
              <a:rPr lang="en-US" dirty="0">
                <a:uFillTx/>
              </a:rPr>
              <a:t> subscription </a:t>
            </a:r>
            <a:r>
              <a:rPr lang="en-US" dirty="0" err="1">
                <a:uFillTx/>
              </a:rPr>
              <a:t>uri</a:t>
            </a:r>
            <a:r>
              <a:rPr lang="en-US" dirty="0">
                <a:uFillTx/>
              </a:rPr>
              <a:t> and an options object.</a:t>
            </a:r>
            <a:endParaRPr dirty="0">
              <a:uFillTx/>
            </a:endParaRPr>
          </a:p>
        </p:txBody>
      </p:sp>
    </p:spTree>
    <p:extLst>
      <p:ext uri="{BB962C8B-B14F-4D97-AF65-F5344CB8AC3E}">
        <p14:creationId xmlns:p14="http://schemas.microsoft.com/office/powerpoint/2010/main" val="17153089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With a </a:t>
            </a:r>
            <a:r>
              <a:rPr lang="en-US" dirty="0" err="1">
                <a:uFillTx/>
              </a:rPr>
              <a:t>WebSocketLink</a:t>
            </a:r>
            <a:r>
              <a:rPr lang="en-US" dirty="0">
                <a:uFillTx/>
              </a:rPr>
              <a:t> instance, we have two main links for Apollo Client to use: one to use with regular HTTP requests (</a:t>
            </a:r>
            <a:r>
              <a:rPr lang="en-US" dirty="0" err="1">
                <a:uFillTx/>
              </a:rPr>
              <a:t>httpLink</a:t>
            </a:r>
            <a:r>
              <a:rPr lang="en-US" dirty="0">
                <a:uFillTx/>
              </a:rPr>
              <a:t>) and another to use for WebSocket requests (</a:t>
            </a:r>
            <a:r>
              <a:rPr lang="en-US" dirty="0" err="1">
                <a:uFillTx/>
              </a:rPr>
              <a:t>wsLink</a:t>
            </a:r>
            <a:r>
              <a:rPr lang="en-US" dirty="0">
                <a:uFillTx/>
              </a:rPr>
              <a:t>).</a:t>
            </a:r>
            <a:endParaRPr dirty="0">
              <a:uFillTx/>
            </a:endParaRPr>
          </a:p>
        </p:txBody>
      </p:sp>
    </p:spTree>
    <p:extLst>
      <p:ext uri="{BB962C8B-B14F-4D97-AF65-F5344CB8AC3E}">
        <p14:creationId xmlns:p14="http://schemas.microsoft.com/office/powerpoint/2010/main" val="19609561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Instead of making two different client objects for them, Apollo supports a split function that can determine which link object to use based on what </a:t>
            </a:r>
            <a:r>
              <a:rPr lang="en-US" dirty="0" err="1">
                <a:uFillTx/>
              </a:rPr>
              <a:t>GraphQL</a:t>
            </a:r>
            <a:r>
              <a:rPr lang="en-US" dirty="0">
                <a:uFillTx/>
              </a:rPr>
              <a:t> operation is being invoked.</a:t>
            </a:r>
          </a:p>
          <a:p>
            <a:pPr algn="l" fontAlgn="base"/>
            <a:endParaRPr lang="en-US" dirty="0">
              <a:uFillTx/>
            </a:endParaRPr>
          </a:p>
          <a:p>
            <a:pPr algn="l" fontAlgn="base"/>
            <a:r>
              <a:rPr lang="en-US" dirty="0">
                <a:uFillTx/>
              </a:rPr>
              <a:t>Apollo Client will invoke this new split function for each </a:t>
            </a:r>
            <a:r>
              <a:rPr lang="en-US" dirty="0" err="1">
                <a:uFillTx/>
              </a:rPr>
              <a:t>GraphQL</a:t>
            </a:r>
            <a:r>
              <a:rPr lang="en-US" dirty="0">
                <a:uFillTx/>
              </a:rPr>
              <a:t> operation it needs to send over the wire. If the operation is a subscription, the split function tells Apollo Client to use </a:t>
            </a:r>
            <a:r>
              <a:rPr lang="en-US" dirty="0" err="1">
                <a:uFillTx/>
              </a:rPr>
              <a:t>wsLink</a:t>
            </a:r>
            <a:r>
              <a:rPr lang="en-US" dirty="0">
                <a:uFillTx/>
              </a:rPr>
              <a:t>. Otherwise, it tells Apollo Client to use </a:t>
            </a:r>
            <a:r>
              <a:rPr lang="en-US" dirty="0" err="1">
                <a:uFillTx/>
              </a:rPr>
              <a:t>httpLink</a:t>
            </a:r>
            <a:r>
              <a:rPr lang="en-US" dirty="0">
                <a:uFillTx/>
              </a:rPr>
              <a:t>. This enables us to work with only one client instance everywhere in the app.</a:t>
            </a:r>
            <a:endParaRPr dirty="0">
              <a:uFillTx/>
            </a:endParaRPr>
          </a:p>
        </p:txBody>
      </p:sp>
    </p:spTree>
    <p:extLst>
      <p:ext uri="{BB962C8B-B14F-4D97-AF65-F5344CB8AC3E}">
        <p14:creationId xmlns:p14="http://schemas.microsoft.com/office/powerpoint/2010/main" val="26779877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That’s all the setup work required to make Apollo Client ready for subscriptions. To make a React component use a subscription operation, we just invoke the </a:t>
            </a:r>
            <a:r>
              <a:rPr lang="en-US" dirty="0" err="1">
                <a:uFillTx/>
              </a:rPr>
              <a:t>useSubscription</a:t>
            </a:r>
            <a:r>
              <a:rPr lang="en-US" dirty="0">
                <a:uFillTx/>
              </a:rPr>
              <a:t> hook function. For example, here’s the code to make the vote counts on Approach objects update in real time.</a:t>
            </a:r>
          </a:p>
          <a:p>
            <a:pPr algn="l" fontAlgn="base"/>
            <a:endParaRPr lang="en-US" dirty="0">
              <a:uFillTx/>
            </a:endParaRPr>
          </a:p>
          <a:p>
            <a:pPr algn="l"/>
            <a:r>
              <a:rPr lang="en-US" b="0" i="0" dirty="0">
                <a:solidFill>
                  <a:srgbClr val="222222"/>
                </a:solidFill>
                <a:effectLst/>
                <a:latin typeface="inherit"/>
              </a:rPr>
              <a:t>That’s it. You can test this with two browsers open on the same Task page and vote up/down on any Approach in one browser. The other browser will update in real time!</a:t>
            </a:r>
          </a:p>
          <a:p>
            <a:pPr algn="l"/>
            <a:r>
              <a:rPr lang="en-US" b="0" i="0" dirty="0">
                <a:solidFill>
                  <a:srgbClr val="222222"/>
                </a:solidFill>
                <a:effectLst/>
                <a:latin typeface="inherit"/>
              </a:rPr>
              <a:t>Under the hood, Apollo takes care of figuring out that this subscription is bringing updates related to an Approach record on this page. The </a:t>
            </a:r>
            <a:r>
              <a:rPr lang="en-US" b="0" i="0" dirty="0" err="1">
                <a:solidFill>
                  <a:srgbClr val="222222"/>
                </a:solidFill>
                <a:effectLst/>
                <a:latin typeface="inherit"/>
              </a:rPr>
              <a:t>useQuery</a:t>
            </a:r>
            <a:r>
              <a:rPr lang="en-US" b="0" i="0" dirty="0">
                <a:solidFill>
                  <a:srgbClr val="222222"/>
                </a:solidFill>
                <a:effectLst/>
                <a:latin typeface="inherit"/>
              </a:rPr>
              <a:t> results are auto-refreshed, causing the </a:t>
            </a:r>
            <a:r>
              <a:rPr lang="en-US" b="0" i="0" dirty="0" err="1">
                <a:solidFill>
                  <a:srgbClr val="222222"/>
                </a:solidFill>
                <a:effectLst/>
                <a:latin typeface="inherit"/>
              </a:rPr>
              <a:t>TaskPage</a:t>
            </a:r>
            <a:r>
              <a:rPr lang="en-US" b="0" i="0" dirty="0">
                <a:solidFill>
                  <a:srgbClr val="222222"/>
                </a:solidFill>
                <a:effectLst/>
                <a:latin typeface="inherit"/>
              </a:rPr>
              <a:t> component to </a:t>
            </a:r>
            <a:r>
              <a:rPr lang="en-US" b="0" i="0" dirty="0" err="1">
                <a:solidFill>
                  <a:srgbClr val="222222"/>
                </a:solidFill>
                <a:effectLst/>
                <a:latin typeface="inherit"/>
              </a:rPr>
              <a:t>rerender</a:t>
            </a:r>
            <a:r>
              <a:rPr lang="en-US" b="0" i="0" dirty="0">
                <a:solidFill>
                  <a:srgbClr val="222222"/>
                </a:solidFill>
                <a:effectLst/>
                <a:latin typeface="inherit"/>
              </a:rPr>
              <a:t> with the new vote.</a:t>
            </a:r>
          </a:p>
          <a:p>
            <a:pPr algn="l"/>
            <a:r>
              <a:rPr lang="en-US" b="0" i="0" dirty="0">
                <a:solidFill>
                  <a:srgbClr val="222222"/>
                </a:solidFill>
                <a:effectLst/>
                <a:latin typeface="inherit"/>
              </a:rPr>
              <a:t>Try to use the </a:t>
            </a:r>
            <a:r>
              <a:rPr lang="en-US" b="0" i="0" dirty="0" err="1">
                <a:solidFill>
                  <a:srgbClr val="222222"/>
                </a:solidFill>
                <a:effectLst/>
                <a:latin typeface="inherit"/>
              </a:rPr>
              <a:t>taskMainListChanged</a:t>
            </a:r>
            <a:r>
              <a:rPr lang="en-US" b="0" i="0" dirty="0">
                <a:solidFill>
                  <a:srgbClr val="222222"/>
                </a:solidFill>
                <a:effectLst/>
                <a:latin typeface="inherit"/>
              </a:rPr>
              <a:t> subscription on your own. The changes go in the Home component (web/</a:t>
            </a:r>
            <a:r>
              <a:rPr lang="en-US" b="0" i="0" dirty="0" err="1">
                <a:solidFill>
                  <a:srgbClr val="222222"/>
                </a:solidFill>
                <a:effectLst/>
                <a:latin typeface="inherit"/>
              </a:rPr>
              <a:t>src</a:t>
            </a:r>
            <a:r>
              <a:rPr lang="en-US" b="0" i="0" dirty="0">
                <a:solidFill>
                  <a:srgbClr val="222222"/>
                </a:solidFill>
                <a:effectLst/>
                <a:latin typeface="inherit"/>
              </a:rPr>
              <a:t>/components/Home.js). To keep things simple, when a new Task is fetched through the subscription, insert it at the top of the list and highlight it differently. I’ve put my solution in the next (and final!) Git branch.</a:t>
            </a:r>
          </a:p>
          <a:p>
            <a:pPr algn="l" fontAlgn="base"/>
            <a:endParaRPr dirty="0">
              <a:uFillTx/>
            </a:endParaRPr>
          </a:p>
        </p:txBody>
      </p:sp>
    </p:spTree>
    <p:extLst>
      <p:ext uri="{BB962C8B-B14F-4D97-AF65-F5344CB8AC3E}">
        <p14:creationId xmlns:p14="http://schemas.microsoft.com/office/powerpoint/2010/main" val="19243912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Apollo has a powerful caching store that’s designed to work with </a:t>
            </a:r>
            <a:r>
              <a:rPr lang="en-US" dirty="0" err="1">
                <a:uFillTx/>
              </a:rPr>
              <a:t>GraphQL’s</a:t>
            </a:r>
            <a:r>
              <a:rPr lang="en-US" dirty="0">
                <a:uFillTx/>
              </a:rPr>
              <a:t> graph-like structure. The cache works automatically in common cases, but you can also manually read it and modify it. This cache, combined with other features in Apollo, can replace local app state management tools (like </a:t>
            </a:r>
            <a:r>
              <a:rPr lang="en-US" dirty="0" err="1">
                <a:uFillTx/>
              </a:rPr>
              <a:t>React’s</a:t>
            </a:r>
            <a:r>
              <a:rPr lang="en-US" dirty="0">
                <a:uFillTx/>
              </a:rPr>
              <a:t> context or Redux).</a:t>
            </a:r>
          </a:p>
          <a:p>
            <a:pPr algn="l" fontAlgn="base"/>
            <a:r>
              <a:rPr lang="en-US" dirty="0">
                <a:uFillTx/>
              </a:rPr>
              <a:t>Apollo Client is flexible. It offers many methods to invoke queries on render, on demand, or conditionally. You can use different types of caching stores. You can modify request headers globally or per operation. You can skip queries and instruct Apollo not to cache them if needed. You can have it communicate with multiple </a:t>
            </a:r>
            <a:r>
              <a:rPr lang="en-US" dirty="0" err="1">
                <a:uFillTx/>
              </a:rPr>
              <a:t>GraphQL</a:t>
            </a:r>
            <a:r>
              <a:rPr lang="en-US" dirty="0">
                <a:uFillTx/>
              </a:rPr>
              <a:t> services and use the same store for them. You can even use it to communicate with REST-based API services.</a:t>
            </a:r>
          </a:p>
          <a:p>
            <a:pPr algn="l" fontAlgn="base"/>
            <a:r>
              <a:rPr lang="en-US" dirty="0" err="1">
                <a:uFillTx/>
              </a:rPr>
              <a:t>GraphQL</a:t>
            </a:r>
            <a:r>
              <a:rPr lang="en-US" dirty="0">
                <a:uFillTx/>
              </a:rPr>
              <a:t> subscriptions are great for incremental real-time data. To use subscription operations in web applications, a </a:t>
            </a:r>
            <a:r>
              <a:rPr lang="en-US" dirty="0" err="1">
                <a:uFillTx/>
              </a:rPr>
              <a:t>GraphQL</a:t>
            </a:r>
            <a:r>
              <a:rPr lang="en-US" dirty="0">
                <a:uFillTx/>
              </a:rPr>
              <a:t> server has to support </a:t>
            </a:r>
            <a:r>
              <a:rPr lang="en-US" dirty="0" err="1">
                <a:uFillTx/>
              </a:rPr>
              <a:t>WebSockets</a:t>
            </a:r>
            <a:r>
              <a:rPr lang="en-US" dirty="0">
                <a:uFillTx/>
              </a:rPr>
              <a:t> and a Pub/Sub messaging pattern. Apollo Server is an example of a </a:t>
            </a:r>
            <a:r>
              <a:rPr lang="en-US" dirty="0" err="1">
                <a:uFillTx/>
              </a:rPr>
              <a:t>GraphQL</a:t>
            </a:r>
            <a:r>
              <a:rPr lang="en-US" dirty="0">
                <a:uFillTx/>
              </a:rPr>
              <a:t> implementation that has that support. On the frontend, a client has to determine what communication channel to use based on the operation and use a WebSocket-based link for subscriptions.</a:t>
            </a:r>
            <a:endParaRPr dirty="0">
              <a:uFillTx/>
            </a:endParaRPr>
          </a:p>
        </p:txBody>
      </p:sp>
    </p:spTree>
    <p:extLst>
      <p:ext uri="{BB962C8B-B14F-4D97-AF65-F5344CB8AC3E}">
        <p14:creationId xmlns:p14="http://schemas.microsoft.com/office/powerpoint/2010/main" val="24140102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819033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Figure shows what you should see in the browser’s Network tab, filtered to show only XHR requests (</a:t>
            </a:r>
            <a:r>
              <a:rPr lang="en-US" dirty="0" err="1">
                <a:uFillTx/>
              </a:rPr>
              <a:t>XMLHttpRequest</a:t>
            </a:r>
            <a:r>
              <a:rPr lang="en-US" dirty="0">
                <a:uFillTx/>
              </a:rPr>
              <a:t>). Apollo Client issued only one Ajax request for both query operations because the response of the first request was automatically cached (in memory), and Apollo Client figured out that there is no need to ask the server again for data that we already have.</a:t>
            </a:r>
            <a:endParaRPr dirty="0">
              <a:uFillTx/>
            </a:endParaRPr>
          </a:p>
        </p:txBody>
      </p:sp>
    </p:spTree>
    <p:extLst>
      <p:ext uri="{BB962C8B-B14F-4D97-AF65-F5344CB8AC3E}">
        <p14:creationId xmlns:p14="http://schemas.microsoft.com/office/powerpoint/2010/main" val="2673652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Apollo Client does a lot of heavy lifting under the hood to make the cache as useful as it can be. For example, it caches every data response in a flattened data structure so that it can use the cache of individual objects to determine what future network requests are needed, even for different queries. For example, make the following changes in web/</a:t>
            </a:r>
            <a:r>
              <a:rPr lang="en-US" dirty="0" err="1">
                <a:uFillTx/>
              </a:rPr>
              <a:t>src</a:t>
            </a:r>
            <a:r>
              <a:rPr lang="en-US" dirty="0">
                <a:uFillTx/>
              </a:rPr>
              <a:t>/index.js.</a:t>
            </a:r>
          </a:p>
          <a:p>
            <a:pPr algn="l" fontAlgn="base"/>
            <a:endParaRPr lang="en-US" dirty="0">
              <a:uFillTx/>
            </a:endParaRPr>
          </a:p>
          <a:p>
            <a:pPr algn="l" fontAlgn="base"/>
            <a:r>
              <a:rPr lang="en-US" dirty="0">
                <a:uFillTx/>
              </a:rPr>
              <a:t>This code asks to send two different query operations to the server.</a:t>
            </a:r>
            <a:endParaRPr dirty="0">
              <a:uFillTx/>
            </a:endParaRPr>
          </a:p>
        </p:txBody>
      </p:sp>
    </p:spTree>
    <p:extLst>
      <p:ext uri="{BB962C8B-B14F-4D97-AF65-F5344CB8AC3E}">
        <p14:creationId xmlns:p14="http://schemas.microsoft.com/office/powerpoint/2010/main" val="402743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However, because the second one is a subset of the first, Apollo Client will not go to the server a second time</a:t>
            </a:r>
          </a:p>
          <a:p>
            <a:pPr algn="l" fontAlgn="base"/>
            <a:endParaRPr lang="en-US" dirty="0">
              <a:uFillTx/>
            </a:endParaRPr>
          </a:p>
          <a:p>
            <a:pPr algn="l" fontAlgn="base"/>
            <a:r>
              <a:rPr lang="en-US" dirty="0">
                <a:uFillTx/>
              </a:rPr>
              <a:t>While this is impressive, wait until you see the other features offered by Apollo Client (caching and more). Let me give you another example, but this time with a mutation operation.</a:t>
            </a:r>
            <a:endParaRPr dirty="0">
              <a:uFillTx/>
            </a:endParaRPr>
          </a:p>
        </p:txBody>
      </p:sp>
    </p:spTree>
    <p:extLst>
      <p:ext uri="{BB962C8B-B14F-4D97-AF65-F5344CB8AC3E}">
        <p14:creationId xmlns:p14="http://schemas.microsoft.com/office/powerpoint/2010/main" val="3163087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3887391" y="740569"/>
            <a:ext cx="4629150" cy="3655219"/>
          </a:xfrm>
        </p:spPr>
        <p:txBody>
          <a:bodyPr/>
          <a:lstStyle>
            <a:lvl1pPr>
              <a:defRPr sz="2400">
                <a:uFillTx/>
              </a:defRPr>
            </a:lvl1pPr>
            <a:lvl2pPr>
              <a:defRPr sz="2100">
                <a:uFillTx/>
              </a:defRPr>
            </a:lvl2pPr>
            <a:lvl3pPr>
              <a:defRPr sz="1800">
                <a:uFillTx/>
              </a:defRPr>
            </a:lvl3pPr>
            <a:lvl4pPr>
              <a:defRPr sz="1500">
                <a:uFillTx/>
              </a:defRPr>
            </a:lvl4pPr>
            <a:lvl5pPr>
              <a:defRPr sz="1500">
                <a:uFillTx/>
              </a:defRPr>
            </a:lvl5pPr>
            <a:lvl6pPr>
              <a:defRPr sz="1500">
                <a:uFillTx/>
              </a:defRPr>
            </a:lvl6pPr>
            <a:lvl7pPr>
              <a:defRPr sz="1500">
                <a:uFillTx/>
              </a:defRPr>
            </a:lvl7pPr>
            <a:lvl8pPr>
              <a:defRPr sz="1500">
                <a:uFillTx/>
              </a:defRPr>
            </a:lvl8pPr>
            <a:lvl9pPr>
              <a:defRPr sz="15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uFillTx/>
              </a:defRPr>
            </a:lvl1pPr>
            <a:lvl2pPr marL="342900" indent="0">
              <a:buNone/>
              <a:defRPr sz="2100">
                <a:uFillTx/>
              </a:defRPr>
            </a:lvl2pPr>
            <a:lvl3pPr marL="685800" indent="0">
              <a:buNone/>
              <a:defRPr sz="1800">
                <a:uFillTx/>
              </a:defRPr>
            </a:lvl3pPr>
            <a:lvl4pPr marL="1028700" indent="0">
              <a:buNone/>
              <a:defRPr sz="1500">
                <a:uFillTx/>
              </a:defRPr>
            </a:lvl4pPr>
            <a:lvl5pPr marL="1371600" indent="0">
              <a:buNone/>
              <a:defRPr sz="1500">
                <a:uFillTx/>
              </a:defRPr>
            </a:lvl5pPr>
            <a:lvl6pPr marL="1714500" indent="0">
              <a:buNone/>
              <a:defRPr sz="1500">
                <a:uFillTx/>
              </a:defRPr>
            </a:lvl6pPr>
            <a:lvl7pPr marL="2057400" indent="0">
              <a:buNone/>
              <a:defRPr sz="1500">
                <a:uFillTx/>
              </a:defRPr>
            </a:lvl7pPr>
            <a:lvl8pPr marL="2400300" indent="0">
              <a:buNone/>
              <a:defRPr sz="1500">
                <a:uFillTx/>
              </a:defRPr>
            </a:lvl8pPr>
            <a:lvl9pPr marL="2743200" indent="0">
              <a:buNone/>
              <a:defRPr sz="1500">
                <a:uFillTx/>
              </a:defRPr>
            </a:lvl9pPr>
          </a:lstStyle>
          <a:p>
            <a:endParaRPr lang="es-VE" dirty="0">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1"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71" b="0" i="0">
                <a:solidFill>
                  <a:schemeClr val="tx1"/>
                </a:solidFill>
                <a:uFillTx/>
                <a:latin typeface="Calibri Light"/>
                <a:cs typeface="Calibri Light"/>
              </a:defRPr>
            </a:lvl1pPr>
          </a:lstStyle>
          <a:p>
            <a:pPr marL="11207"/>
            <a:endParaRPr lang="en-US" spc="-5" dirty="0">
              <a:uFillTx/>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1/2/2022</a:t>
            </a:fld>
            <a:endParaRPr lang="en-US" dirty="0">
              <a:uFillTx/>
            </a:endParaRPr>
          </a:p>
        </p:txBody>
      </p:sp>
      <p:sp>
        <p:nvSpPr>
          <p:cNvPr id="4" name="Holder 4"/>
          <p:cNvSpPr>
            <a:spLocks noGrp="1"/>
          </p:cNvSpPr>
          <p:nvPr>
            <p:ph type="sldNum" sz="quarter" idx="7"/>
          </p:nvPr>
        </p:nvSpPr>
        <p:spPr/>
        <p:txBody>
          <a:bodyPr lIns="0" tIns="0" rIns="0" bIns="0"/>
          <a:lstStyle>
            <a:lvl1pPr>
              <a:defRPr sz="971" b="0" i="0">
                <a:solidFill>
                  <a:schemeClr val="tx1"/>
                </a:solidFill>
                <a:uFillTx/>
                <a:latin typeface="Calibri Light"/>
                <a:cs typeface="Calibri Light"/>
              </a:defRPr>
            </a:lvl1pPr>
          </a:lstStyle>
          <a:p>
            <a:pPr marL="11207"/>
            <a:r>
              <a:rPr lang="en-US" spc="-9" dirty="0">
                <a:uFillTx/>
              </a:rPr>
              <a:t>1</a:t>
            </a:r>
            <a:r>
              <a:rPr lang="en-US" spc="-18" dirty="0">
                <a:uFillTx/>
              </a:rPr>
              <a:t>-</a:t>
            </a:r>
            <a:fld id="{81D60167-4931-47E6-BA6A-407CBD079E47}" type="slidenum">
              <a:rPr smtClean="0">
                <a:uFillTx/>
              </a:rPr>
              <a:pPr marL="11207"/>
              <a:t>‹#›</a:t>
            </a:fld>
            <a:endParaRPr dirty="0">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FB638-C7AF-46FC-968E-5B59517A164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8192F9F-79D7-458A-A39E-DF99D4363DB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EB03A79-BACE-4AB6-BF4B-8A9A314111D1}"/>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3841CDBD-1149-4D57-946D-EFF894EC1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8058F6-74C0-4614-9573-F80999BF6016}"/>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967456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2A37-226E-4D85-8687-729F4F718C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07F1C3-266A-4453-9610-4F613CB613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72324-7637-408F-8F57-566BDCD510B1}"/>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52365010-DD97-4DBA-8EBE-E08D1B2467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6BD47-426D-42C4-8DC3-58E7AB3BF93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169724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19B0-74B4-4246-B069-EFE7180D15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68E60B0-AF0B-454E-97BE-2DE8C7CF35C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16660-BCCD-4C16-863E-E3FBE216D78D}"/>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127B21CA-5359-46E9-B5B3-3D8327B9C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3E4B6-4268-42F0-991B-00C7411CD46C}"/>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03722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628650" y="1473199"/>
            <a:ext cx="7886700" cy="3294063"/>
          </a:xfrm>
        </p:spPr>
        <p:txBody>
          <a:bodyPr>
            <a:noAutofit/>
          </a:bodyPr>
          <a:lstStyle>
            <a:lvl1pPr>
              <a:defRPr sz="2800">
                <a:uFillTx/>
              </a:defRPr>
            </a:lvl1pPr>
            <a:lvl2pPr>
              <a:defRPr sz="2400">
                <a:uFillTx/>
              </a:defRPr>
            </a:lvl2pPr>
            <a:lvl3pPr>
              <a:defRPr sz="1800">
                <a:uFillTx/>
              </a:defRPr>
            </a:lvl3pPr>
            <a:lvl4pPr>
              <a:defRPr sz="1600">
                <a:uFillTx/>
              </a:defRPr>
            </a:lvl4pPr>
            <a:lvl5pPr>
              <a:defRPr sz="1600">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BF99-770C-4B89-9885-D851DA7C74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56E7F1-B0B4-46DB-A816-EC2F4DA919E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691772-19EC-4952-89BE-1F985E3AB12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FC12CF-4317-4A38-978B-BE79F1C893B3}"/>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6" name="Footer Placeholder 5">
            <a:extLst>
              <a:ext uri="{FF2B5EF4-FFF2-40B4-BE49-F238E27FC236}">
                <a16:creationId xmlns:a16="http://schemas.microsoft.com/office/drawing/2014/main" id="{73E76F39-50A9-4B52-A32E-8025DFE7F1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F013DC-5412-4C84-A689-D38EC29E2019}"/>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22344194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667D-2DFF-4EE5-BC00-6371E02F6E1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AEC145-38BB-433A-81DD-B52472675F0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1C25D-DD2F-4F4C-99C1-39000446BA5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20F1A2-019C-488E-9F42-05CE2675446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BEF74C1-596C-4095-AA6C-81F302EC61C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C82D00-E185-49AD-BF60-AB8C6D793648}"/>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8" name="Footer Placeholder 7">
            <a:extLst>
              <a:ext uri="{FF2B5EF4-FFF2-40B4-BE49-F238E27FC236}">
                <a16:creationId xmlns:a16="http://schemas.microsoft.com/office/drawing/2014/main" id="{C159453F-BD9B-4025-8925-601892BA36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3BC975-10F5-4636-ADBA-35C23A9EF9CB}"/>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819804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E74A5-0BAB-4C10-9F31-A6ECC67060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1BD135-7F7C-493C-A8E0-68F1A81FD878}"/>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4" name="Footer Placeholder 3">
            <a:extLst>
              <a:ext uri="{FF2B5EF4-FFF2-40B4-BE49-F238E27FC236}">
                <a16:creationId xmlns:a16="http://schemas.microsoft.com/office/drawing/2014/main" id="{6A717FA8-D8F5-4D37-9F67-8E91F55C09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D6A7F2-C717-412D-AF34-18D5E95BCBFC}"/>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100982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2AF6BE-1C82-47B4-BF1E-BDAB0CF4A785}"/>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3" name="Footer Placeholder 2">
            <a:extLst>
              <a:ext uri="{FF2B5EF4-FFF2-40B4-BE49-F238E27FC236}">
                <a16:creationId xmlns:a16="http://schemas.microsoft.com/office/drawing/2014/main" id="{747912C9-93DF-4EDD-91FA-E6ABFF4B23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5CD9C3-A8FE-4208-AD8E-CCE81320589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548494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8909B-E72D-4969-BBB9-3FE95D3D7A5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EFF0587-2633-46EA-8453-367690F36EEF}"/>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AEC55A-302C-4671-9B56-1467E1B5AE4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71DFD03-9805-465F-B527-55F60C804E06}"/>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6" name="Footer Placeholder 5">
            <a:extLst>
              <a:ext uri="{FF2B5EF4-FFF2-40B4-BE49-F238E27FC236}">
                <a16:creationId xmlns:a16="http://schemas.microsoft.com/office/drawing/2014/main" id="{3A83B5C7-FEB3-4FB8-9DD9-A4F4445DA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9112E2-332E-4D1E-8361-B72DFF1A602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054155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F8BA-3C2E-40E0-8311-4BE903AD04F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F22AB26-6CFE-4C51-89D3-38A5AAD2F3E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9F2A22F-823B-4D82-91A1-F5C168AD53E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DDFDB67-368A-44B5-886E-7A49887A78E6}"/>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6" name="Footer Placeholder 5">
            <a:extLst>
              <a:ext uri="{FF2B5EF4-FFF2-40B4-BE49-F238E27FC236}">
                <a16:creationId xmlns:a16="http://schemas.microsoft.com/office/drawing/2014/main" id="{8B505C4B-A8B8-4D91-82A8-569030FFD5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900003-9104-4747-BF88-62B000F4C6F1}"/>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3590640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1BA5-1C4B-43ED-B937-C974C51563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1F3F3B-4037-47C5-A95F-63D379223E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8623B-6E44-43F8-922E-8AE9FD27CE6D}"/>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95696A2D-446C-45AA-9B81-857636DE6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6B136-A8D2-4753-8828-4A74D0BDC1AA}"/>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19786487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6F041F-7753-472C-87FF-C783C5D873A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3DBF67-3714-47E2-B135-90749C43E55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CAED3-4291-4674-B57C-0F5A77F59983}"/>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71D5A749-CDF9-4730-8180-DB9480C3C0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09AF5-EBE1-4354-88B4-E045137A4EF9}"/>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239481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3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4"/>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4"/>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a:uFillTx/>
            </a:endParaRPr>
          </a:p>
        </p:txBody>
      </p:sp>
      <p:sp>
        <p:nvSpPr>
          <p:cNvPr id="5" name="Marcador de número de diapositiva 4"/>
          <p:cNvSpPr>
            <a:spLocks noGrp="1"/>
          </p:cNvSpPr>
          <p:nvPr>
            <p:ph type="sldNum" sz="quarter" idx="12"/>
          </p:nvPr>
        </p:nvSpPr>
        <p:spPr>
          <a:xfrm>
            <a:off x="4367284"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extLst>
      <p:ext uri="{BB962C8B-B14F-4D97-AF65-F5344CB8AC3E}">
        <p14:creationId xmlns:p14="http://schemas.microsoft.com/office/powerpoint/2010/main" val="3394713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_Diseño personalizado">
    <p:bg>
      <p:bgPr>
        <a:solidFill>
          <a:srgbClr val="F7941D"/>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2"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extLst>
      <p:ext uri="{BB962C8B-B14F-4D97-AF65-F5344CB8AC3E}">
        <p14:creationId xmlns:p14="http://schemas.microsoft.com/office/powerpoint/2010/main" val="1951649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3"/>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4776716" cy="4767263"/>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4776716" y="-2"/>
            <a:ext cx="4367284"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2554690" cy="4767263"/>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2554690" y="-2"/>
            <a:ext cx="6589310"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uFillTx/>
              </a:defRPr>
            </a:lvl1pPr>
            <a:lvl2pPr marL="342900" indent="0">
              <a:buNone/>
              <a:defRPr sz="1500">
                <a:solidFill>
                  <a:schemeClr val="tx1">
                    <a:tint val="75000"/>
                  </a:schemeClr>
                </a:solidFill>
                <a:uFillTx/>
              </a:defRPr>
            </a:lvl2pPr>
            <a:lvl3pPr marL="685800" indent="0">
              <a:buNone/>
              <a:defRPr sz="1350">
                <a:solidFill>
                  <a:schemeClr val="tx1">
                    <a:tint val="75000"/>
                  </a:schemeClr>
                </a:solidFill>
                <a:uFillTx/>
              </a:defRPr>
            </a:lvl3pPr>
            <a:lvl4pPr marL="1028700" indent="0">
              <a:buNone/>
              <a:defRPr sz="1200">
                <a:solidFill>
                  <a:schemeClr val="tx1">
                    <a:tint val="75000"/>
                  </a:schemeClr>
                </a:solidFill>
                <a:uFillTx/>
              </a:defRPr>
            </a:lvl4pPr>
            <a:lvl5pPr marL="1371600" indent="0">
              <a:buNone/>
              <a:defRPr sz="1200">
                <a:solidFill>
                  <a:schemeClr val="tx1">
                    <a:tint val="75000"/>
                  </a:schemeClr>
                </a:solidFill>
                <a:uFillTx/>
              </a:defRPr>
            </a:lvl5pPr>
            <a:lvl6pPr marL="1714500" indent="0">
              <a:buNone/>
              <a:defRPr sz="1200">
                <a:solidFill>
                  <a:schemeClr val="tx1">
                    <a:tint val="75000"/>
                  </a:schemeClr>
                </a:solidFill>
                <a:uFillTx/>
              </a:defRPr>
            </a:lvl6pPr>
            <a:lvl7pPr marL="2057400" indent="0">
              <a:buNone/>
              <a:defRPr sz="1200">
                <a:solidFill>
                  <a:schemeClr val="tx1">
                    <a:tint val="75000"/>
                  </a:schemeClr>
                </a:solidFill>
                <a:uFillTx/>
              </a:defRPr>
            </a:lvl7pPr>
            <a:lvl8pPr marL="2400300" indent="0">
              <a:buNone/>
              <a:defRPr sz="1200">
                <a:solidFill>
                  <a:schemeClr val="tx1">
                    <a:tint val="75000"/>
                  </a:schemeClr>
                </a:solidFill>
                <a:uFillTx/>
              </a:defRPr>
            </a:lvl8pPr>
            <a:lvl9pPr marL="2743200" indent="0">
              <a:buNone/>
              <a:defRPr sz="12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6286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46291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uFillTx/>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uFillTx/>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uFillTx/>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9pPr>
    </p:bodyStyle>
    <p:otherStyle>
      <a:defPPr>
        <a:defRPr lang="es-VE">
          <a:uFillTx/>
        </a:defRPr>
      </a:defPPr>
      <a:lvl1pPr marL="0" algn="l" defTabSz="685800" rtl="0" eaLnBrk="1" latinLnBrk="0" hangingPunct="1">
        <a:defRPr sz="1350" kern="1200">
          <a:solidFill>
            <a:schemeClr val="tx1"/>
          </a:solidFill>
          <a:uFillTx/>
          <a:latin typeface="+mn-lt"/>
          <a:ea typeface="+mn-ea"/>
          <a:cs typeface="+mn-cs"/>
        </a:defRPr>
      </a:lvl1pPr>
      <a:lvl2pPr marL="342900" algn="l" defTabSz="685800" rtl="0" eaLnBrk="1" latinLnBrk="0" hangingPunct="1">
        <a:defRPr sz="1350" kern="1200">
          <a:solidFill>
            <a:schemeClr val="tx1"/>
          </a:solidFill>
          <a:uFillTx/>
          <a:latin typeface="+mn-lt"/>
          <a:ea typeface="+mn-ea"/>
          <a:cs typeface="+mn-cs"/>
        </a:defRPr>
      </a:lvl2pPr>
      <a:lvl3pPr marL="685800" algn="l" defTabSz="685800" rtl="0" eaLnBrk="1" latinLnBrk="0" hangingPunct="1">
        <a:defRPr sz="1350" kern="1200">
          <a:solidFill>
            <a:schemeClr val="tx1"/>
          </a:solidFill>
          <a:uFillTx/>
          <a:latin typeface="+mn-lt"/>
          <a:ea typeface="+mn-ea"/>
          <a:cs typeface="+mn-cs"/>
        </a:defRPr>
      </a:lvl3pPr>
      <a:lvl4pPr marL="1028700" algn="l" defTabSz="685800" rtl="0" eaLnBrk="1" latinLnBrk="0" hangingPunct="1">
        <a:defRPr sz="1350" kern="1200">
          <a:solidFill>
            <a:schemeClr val="tx1"/>
          </a:solidFill>
          <a:uFillTx/>
          <a:latin typeface="+mn-lt"/>
          <a:ea typeface="+mn-ea"/>
          <a:cs typeface="+mn-cs"/>
        </a:defRPr>
      </a:lvl4pPr>
      <a:lvl5pPr marL="1371600" algn="l" defTabSz="685800" rtl="0" eaLnBrk="1" latinLnBrk="0" hangingPunct="1">
        <a:defRPr sz="1350" kern="1200">
          <a:solidFill>
            <a:schemeClr val="tx1"/>
          </a:solidFill>
          <a:uFillTx/>
          <a:latin typeface="+mn-lt"/>
          <a:ea typeface="+mn-ea"/>
          <a:cs typeface="+mn-cs"/>
        </a:defRPr>
      </a:lvl5pPr>
      <a:lvl6pPr marL="1714500" algn="l" defTabSz="685800" rtl="0" eaLnBrk="1" latinLnBrk="0" hangingPunct="1">
        <a:defRPr sz="1350" kern="1200">
          <a:solidFill>
            <a:schemeClr val="tx1"/>
          </a:solidFill>
          <a:uFillTx/>
          <a:latin typeface="+mn-lt"/>
          <a:ea typeface="+mn-ea"/>
          <a:cs typeface="+mn-cs"/>
        </a:defRPr>
      </a:lvl6pPr>
      <a:lvl7pPr marL="2057400" algn="l" defTabSz="685800" rtl="0" eaLnBrk="1" latinLnBrk="0" hangingPunct="1">
        <a:defRPr sz="1350" kern="1200">
          <a:solidFill>
            <a:schemeClr val="tx1"/>
          </a:solidFill>
          <a:uFillTx/>
          <a:latin typeface="+mn-lt"/>
          <a:ea typeface="+mn-ea"/>
          <a:cs typeface="+mn-cs"/>
        </a:defRPr>
      </a:lvl7pPr>
      <a:lvl8pPr marL="2400300" algn="l" defTabSz="685800" rtl="0" eaLnBrk="1" latinLnBrk="0" hangingPunct="1">
        <a:defRPr sz="1350" kern="1200">
          <a:solidFill>
            <a:schemeClr val="tx1"/>
          </a:solidFill>
          <a:uFillTx/>
          <a:latin typeface="+mn-lt"/>
          <a:ea typeface="+mn-ea"/>
          <a:cs typeface="+mn-cs"/>
        </a:defRPr>
      </a:lvl8pPr>
      <a:lvl9pPr marL="2743200" algn="l" defTabSz="685800" rtl="0" eaLnBrk="1" latinLnBrk="0" hangingPunct="1">
        <a:defRPr sz="135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97CE14-C675-44E3-8139-1794F2A2D11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7EFFC3-479A-497E-BDC9-8386459F2B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14AB8-69DA-4020-907B-41F2DBCDB20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B5297DC7-4E75-4A7E-A700-F21CA2C9906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53C42E-BDF8-420F-8CC3-028D9DCE321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4B66630-EA67-4B92-8E74-E8F1A2A8F910}" type="slidenum">
              <a:rPr lang="en-US" smtClean="0"/>
              <a:t>‹#›</a:t>
            </a:fld>
            <a:endParaRPr lang="en-US"/>
          </a:p>
        </p:txBody>
      </p:sp>
    </p:spTree>
    <p:extLst>
      <p:ext uri="{BB962C8B-B14F-4D97-AF65-F5344CB8AC3E}">
        <p14:creationId xmlns:p14="http://schemas.microsoft.com/office/powerpoint/2010/main" val="352220838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gif"/></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gi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3"/>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4"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425935"/>
            <a:ext cx="9144000" cy="2980944"/>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9600" b="1" dirty="0">
                <a:solidFill>
                  <a:schemeClr val="bg1"/>
                </a:solidFill>
                <a:latin typeface="Amatic SC" panose="00000500000000000000" pitchFamily="2" charset="-79"/>
                <a:cs typeface="Amatic SC" panose="00000500000000000000" pitchFamily="2" charset="-79"/>
              </a:rPr>
              <a:t>Using </a:t>
            </a:r>
            <a:r>
              <a:rPr lang="en-US" sz="9600" b="1" dirty="0" err="1">
                <a:solidFill>
                  <a:schemeClr val="bg1"/>
                </a:solidFill>
                <a:latin typeface="Amatic SC" panose="00000500000000000000" pitchFamily="2" charset="-79"/>
                <a:cs typeface="Amatic SC" panose="00000500000000000000" pitchFamily="2" charset="-79"/>
              </a:rPr>
              <a:t>GraphQL</a:t>
            </a:r>
            <a:r>
              <a:rPr lang="en-US" sz="9600" b="1" dirty="0">
                <a:solidFill>
                  <a:schemeClr val="bg1"/>
                </a:solidFill>
                <a:latin typeface="Amatic SC" panose="00000500000000000000" pitchFamily="2" charset="-79"/>
                <a:cs typeface="Amatic SC" panose="00000500000000000000" pitchFamily="2" charset="-79"/>
              </a:rPr>
              <a:t> APIs with Apollo client</a:t>
            </a:r>
          </a:p>
        </p:txBody>
      </p:sp>
    </p:spTree>
    <p:extLst>
      <p:ext uri="{BB962C8B-B14F-4D97-AF65-F5344CB8AC3E}">
        <p14:creationId xmlns:p14="http://schemas.microsoft.com/office/powerpoint/2010/main" val="115616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341179" y="2054921"/>
            <a:ext cx="3293829"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Making a mutation request</a:t>
            </a:r>
          </a:p>
        </p:txBody>
      </p:sp>
      <p:pic>
        <p:nvPicPr>
          <p:cNvPr id="3" name="Picture 2">
            <a:extLst>
              <a:ext uri="{FF2B5EF4-FFF2-40B4-BE49-F238E27FC236}">
                <a16:creationId xmlns:a16="http://schemas.microsoft.com/office/drawing/2014/main" id="{8704B3D1-04B8-4B7B-8E94-8DDE7E4EBC20}"/>
              </a:ext>
            </a:extLst>
          </p:cNvPr>
          <p:cNvPicPr>
            <a:picLocks noChangeAspect="1"/>
          </p:cNvPicPr>
          <p:nvPr/>
        </p:nvPicPr>
        <p:blipFill>
          <a:blip r:embed="rId3"/>
          <a:stretch>
            <a:fillRect/>
          </a:stretch>
        </p:blipFill>
        <p:spPr>
          <a:xfrm>
            <a:off x="3487730" y="112582"/>
            <a:ext cx="5441215" cy="4582510"/>
          </a:xfrm>
          <a:prstGeom prst="rect">
            <a:avLst/>
          </a:prstGeom>
        </p:spPr>
      </p:pic>
    </p:spTree>
    <p:extLst>
      <p:ext uri="{BB962C8B-B14F-4D97-AF65-F5344CB8AC3E}">
        <p14:creationId xmlns:p14="http://schemas.microsoft.com/office/powerpoint/2010/main" val="2172152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341179" y="2054921"/>
            <a:ext cx="3293829"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Continued code</a:t>
            </a:r>
          </a:p>
        </p:txBody>
      </p:sp>
      <p:pic>
        <p:nvPicPr>
          <p:cNvPr id="4" name="Picture 3">
            <a:extLst>
              <a:ext uri="{FF2B5EF4-FFF2-40B4-BE49-F238E27FC236}">
                <a16:creationId xmlns:a16="http://schemas.microsoft.com/office/drawing/2014/main" id="{56DB6827-159D-4C58-9293-9B14704C726F}"/>
              </a:ext>
            </a:extLst>
          </p:cNvPr>
          <p:cNvPicPr>
            <a:picLocks noChangeAspect="1"/>
          </p:cNvPicPr>
          <p:nvPr/>
        </p:nvPicPr>
        <p:blipFill>
          <a:blip r:embed="rId3"/>
          <a:stretch>
            <a:fillRect/>
          </a:stretch>
        </p:blipFill>
        <p:spPr>
          <a:xfrm>
            <a:off x="4220309" y="313904"/>
            <a:ext cx="4720815" cy="4381188"/>
          </a:xfrm>
          <a:prstGeom prst="rect">
            <a:avLst/>
          </a:prstGeom>
        </p:spPr>
      </p:pic>
    </p:spTree>
    <p:extLst>
      <p:ext uri="{BB962C8B-B14F-4D97-AF65-F5344CB8AC3E}">
        <p14:creationId xmlns:p14="http://schemas.microsoft.com/office/powerpoint/2010/main" val="1261156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58618" y="2049665"/>
            <a:ext cx="366169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Making a mutation request</a:t>
            </a:r>
          </a:p>
        </p:txBody>
      </p:sp>
      <p:pic>
        <p:nvPicPr>
          <p:cNvPr id="2" name="Picture 1">
            <a:extLst>
              <a:ext uri="{FF2B5EF4-FFF2-40B4-BE49-F238E27FC236}">
                <a16:creationId xmlns:a16="http://schemas.microsoft.com/office/drawing/2014/main" id="{1979A53A-63A4-45A4-A06F-AE9CC1EA8D3D}"/>
              </a:ext>
            </a:extLst>
          </p:cNvPr>
          <p:cNvPicPr>
            <a:picLocks noChangeAspect="1"/>
          </p:cNvPicPr>
          <p:nvPr/>
        </p:nvPicPr>
        <p:blipFill>
          <a:blip r:embed="rId3"/>
          <a:stretch>
            <a:fillRect/>
          </a:stretch>
        </p:blipFill>
        <p:spPr>
          <a:xfrm>
            <a:off x="4740168" y="102071"/>
            <a:ext cx="3958255" cy="4593021"/>
          </a:xfrm>
          <a:prstGeom prst="rect">
            <a:avLst/>
          </a:prstGeom>
        </p:spPr>
      </p:pic>
    </p:spTree>
    <p:extLst>
      <p:ext uri="{BB962C8B-B14F-4D97-AF65-F5344CB8AC3E}">
        <p14:creationId xmlns:p14="http://schemas.microsoft.com/office/powerpoint/2010/main" val="1808920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4" name="Picture 3">
            <a:extLst>
              <a:ext uri="{FF2B5EF4-FFF2-40B4-BE49-F238E27FC236}">
                <a16:creationId xmlns:a16="http://schemas.microsoft.com/office/drawing/2014/main" id="{242A9E61-D6E6-4C9B-8323-727ECE3BFA33}"/>
              </a:ext>
            </a:extLst>
          </p:cNvPr>
          <p:cNvPicPr>
            <a:picLocks noChangeAspect="1"/>
          </p:cNvPicPr>
          <p:nvPr/>
        </p:nvPicPr>
        <p:blipFill rotWithShape="1">
          <a:blip r:embed="rId3"/>
          <a:srcRect l="693"/>
          <a:stretch/>
        </p:blipFill>
        <p:spPr>
          <a:xfrm>
            <a:off x="578069" y="503839"/>
            <a:ext cx="6120396" cy="3805401"/>
          </a:xfrm>
          <a:prstGeom prst="rect">
            <a:avLst/>
          </a:prstGeom>
        </p:spPr>
      </p:pic>
      <p:sp>
        <p:nvSpPr>
          <p:cNvPr id="5" name="Arrow: Pentagon 4">
            <a:extLst>
              <a:ext uri="{FF2B5EF4-FFF2-40B4-BE49-F238E27FC236}">
                <a16:creationId xmlns:a16="http://schemas.microsoft.com/office/drawing/2014/main" id="{A57708DE-E8EF-47A1-B55A-5F10C256E44D}"/>
              </a:ext>
            </a:extLst>
          </p:cNvPr>
          <p:cNvSpPr/>
          <p:nvPr/>
        </p:nvSpPr>
        <p:spPr>
          <a:xfrm>
            <a:off x="5438696" y="2571750"/>
            <a:ext cx="3293829"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Making a mutation request</a:t>
            </a:r>
          </a:p>
        </p:txBody>
      </p:sp>
    </p:spTree>
    <p:extLst>
      <p:ext uri="{BB962C8B-B14F-4D97-AF65-F5344CB8AC3E}">
        <p14:creationId xmlns:p14="http://schemas.microsoft.com/office/powerpoint/2010/main" val="3490280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14</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741946" y="1588655"/>
            <a:ext cx="4931838" cy="2462213"/>
          </a:xfrm>
          <a:prstGeom prst="rect">
            <a:avLst/>
          </a:prstGeom>
        </p:spPr>
        <p:txBody>
          <a:bodyPr wrap="square">
            <a:spAutoFit/>
          </a:bodyPr>
          <a:lstStyle/>
          <a:p>
            <a:pPr marL="457200" indent="-457200" defTabSz="685800">
              <a:buClrTx/>
              <a:buFont typeface="Arial" panose="020B0604020202020204" pitchFamily="34" charset="0"/>
              <a:buChar char="•"/>
            </a:pPr>
            <a:r>
              <a:rPr lang="en-US" sz="2200" kern="1200" dirty="0">
                <a:solidFill>
                  <a:prstClr val="black"/>
                </a:solidFill>
                <a:latin typeface="Source Code Pro" panose="020B0509030403020204" pitchFamily="49" charset="0"/>
                <a:ea typeface="Source Code Pro" panose="020B0509030403020204" pitchFamily="49" charset="0"/>
                <a:cs typeface="+mn-cs"/>
              </a:rPr>
              <a:t>Using Apollo Client with JavaScript</a:t>
            </a:r>
          </a:p>
          <a:p>
            <a:pPr marL="457200" indent="-457200" defTabSz="685800">
              <a:buClrTx/>
              <a:buFont typeface="Arial" panose="020B0604020202020204" pitchFamily="34" charset="0"/>
              <a:buChar char="•"/>
            </a:pPr>
            <a:r>
              <a:rPr lang="en-US" sz="2200" b="1" kern="1200" dirty="0">
                <a:solidFill>
                  <a:prstClr val="black"/>
                </a:solidFill>
                <a:latin typeface="Source Code Pro" panose="020B0509030403020204" pitchFamily="49" charset="0"/>
                <a:ea typeface="Source Code Pro" panose="020B0509030403020204" pitchFamily="49" charset="0"/>
                <a:cs typeface="+mn-cs"/>
              </a:rPr>
              <a:t>Using Apollo Client with React</a:t>
            </a:r>
          </a:p>
          <a:p>
            <a:pPr marL="457200" indent="-457200" defTabSz="685800">
              <a:buClrTx/>
              <a:buFont typeface="Arial" panose="020B0604020202020204" pitchFamily="34" charset="0"/>
              <a:buChar char="•"/>
            </a:pPr>
            <a:r>
              <a:rPr lang="en-US" sz="2200" kern="1200" dirty="0">
                <a:solidFill>
                  <a:prstClr val="black"/>
                </a:solidFill>
                <a:latin typeface="Source Code Pro" panose="020B0509030403020204" pitchFamily="49" charset="0"/>
                <a:ea typeface="Source Code Pro" panose="020B0509030403020204" pitchFamily="49" charset="0"/>
                <a:cs typeface="+mn-cs"/>
              </a:rPr>
              <a:t>Managing local app state</a:t>
            </a:r>
          </a:p>
          <a:p>
            <a:pPr marL="457200" indent="-457200" defTabSz="685800">
              <a:buClrTx/>
              <a:buFont typeface="Arial" panose="020B0604020202020204" pitchFamily="34" charset="0"/>
              <a:buChar char="•"/>
            </a:pPr>
            <a:r>
              <a:rPr lang="en-US" sz="2200" kern="1200" dirty="0">
                <a:solidFill>
                  <a:prstClr val="black"/>
                </a:solidFill>
                <a:latin typeface="Source Code Pro" panose="020B0509030403020204" pitchFamily="49" charset="0"/>
                <a:ea typeface="Source Code Pro" panose="020B0509030403020204" pitchFamily="49" charset="0"/>
                <a:cs typeface="+mn-cs"/>
              </a:rPr>
              <a:t>Implementing and using </a:t>
            </a:r>
            <a:r>
              <a:rPr lang="en-US" sz="2200" kern="1200" dirty="0" err="1">
                <a:solidFill>
                  <a:prstClr val="black"/>
                </a:solidFill>
                <a:latin typeface="Source Code Pro" panose="020B0509030403020204" pitchFamily="49" charset="0"/>
                <a:ea typeface="Source Code Pro" panose="020B0509030403020204" pitchFamily="49" charset="0"/>
                <a:cs typeface="+mn-cs"/>
              </a:rPr>
              <a:t>GraphQL</a:t>
            </a:r>
            <a:r>
              <a:rPr lang="en-US" sz="2200" kern="1200" dirty="0">
                <a:solidFill>
                  <a:prstClr val="black"/>
                </a:solidFill>
                <a:latin typeface="Source Code Pro" panose="020B0509030403020204" pitchFamily="49" charset="0"/>
                <a:ea typeface="Source Code Pro" panose="020B0509030403020204" pitchFamily="49" charset="0"/>
                <a:cs typeface="+mn-cs"/>
              </a:rPr>
              <a:t> subscriptions</a:t>
            </a:r>
          </a:p>
        </p:txBody>
      </p:sp>
      <p:sp>
        <p:nvSpPr>
          <p:cNvPr id="20" name="Rectangle 19">
            <a:extLst>
              <a:ext uri="{FF2B5EF4-FFF2-40B4-BE49-F238E27FC236}">
                <a16:creationId xmlns:a16="http://schemas.microsoft.com/office/drawing/2014/main" id="{EB5DA4E8-E26B-4E49-9C6B-AAB5916AF78B}"/>
              </a:ext>
            </a:extLst>
          </p:cNvPr>
          <p:cNvSpPr/>
          <p:nvPr/>
        </p:nvSpPr>
        <p:spPr>
          <a:xfrm>
            <a:off x="15570" y="134944"/>
            <a:ext cx="9128430"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pic>
        <p:nvPicPr>
          <p:cNvPr id="3" name="Picture 2">
            <a:extLst>
              <a:ext uri="{FF2B5EF4-FFF2-40B4-BE49-F238E27FC236}">
                <a16:creationId xmlns:a16="http://schemas.microsoft.com/office/drawing/2014/main" id="{992A1D16-4DF4-48BC-B6F7-F59244C5F7C9}"/>
              </a:ext>
            </a:extLst>
          </p:cNvPr>
          <p:cNvPicPr>
            <a:picLocks noChangeAspect="1"/>
          </p:cNvPicPr>
          <p:nvPr/>
        </p:nvPicPr>
        <p:blipFill>
          <a:blip r:embed="rId3"/>
          <a:stretch>
            <a:fillRect/>
          </a:stretch>
        </p:blipFill>
        <p:spPr>
          <a:xfrm>
            <a:off x="6375736" y="1619250"/>
            <a:ext cx="1962150" cy="1905000"/>
          </a:xfrm>
          <a:prstGeom prst="rect">
            <a:avLst/>
          </a:prstGeom>
        </p:spPr>
      </p:pic>
    </p:spTree>
    <p:extLst>
      <p:ext uri="{BB962C8B-B14F-4D97-AF65-F5344CB8AC3E}">
        <p14:creationId xmlns:p14="http://schemas.microsoft.com/office/powerpoint/2010/main" val="2589878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nowledge GIF - Find on GIFER">
            <a:extLst>
              <a:ext uri="{FF2B5EF4-FFF2-40B4-BE49-F238E27FC236}">
                <a16:creationId xmlns:a16="http://schemas.microsoft.com/office/drawing/2014/main" id="{6F69B7E8-8027-449B-821B-62F830AC54F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11901" y="908138"/>
            <a:ext cx="3794234" cy="2009759"/>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665084" y="128854"/>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Apollo Client with React</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08138"/>
            <a:ext cx="7596822" cy="370550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React, {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useState</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from 'react';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fetch from 'cross-fetch';</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 as config from './config';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ApolloClient</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HttpLink</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InMemoryCache</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from '@apollo/client';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httpLink</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new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HttpLink</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uri</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config.GRAPHQL_SERVER_URL</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cache = new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InMemoryCache</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client = new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ApolloClient</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link: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httpLink</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cache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2721522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1AA9C4D9-2E6D-41CC-89FC-5AE21D91B93D}"/>
              </a:ext>
            </a:extLst>
          </p:cNvPr>
          <p:cNvPicPr>
            <a:picLocks noChangeAspect="1"/>
          </p:cNvPicPr>
          <p:nvPr/>
        </p:nvPicPr>
        <p:blipFill>
          <a:blip r:embed="rId3"/>
          <a:stretch>
            <a:fillRect/>
          </a:stretch>
        </p:blipFill>
        <p:spPr>
          <a:xfrm>
            <a:off x="436344" y="139142"/>
            <a:ext cx="5465342" cy="4443368"/>
          </a:xfrm>
          <a:prstGeom prst="rect">
            <a:avLst/>
          </a:prstGeom>
        </p:spPr>
      </p:pic>
      <p:sp>
        <p:nvSpPr>
          <p:cNvPr id="5" name="Arrow: Pentagon 4">
            <a:extLst>
              <a:ext uri="{FF2B5EF4-FFF2-40B4-BE49-F238E27FC236}">
                <a16:creationId xmlns:a16="http://schemas.microsoft.com/office/drawing/2014/main" id="{A57708DE-E8EF-47A1-B55A-5F10C256E44D}"/>
              </a:ext>
            </a:extLst>
          </p:cNvPr>
          <p:cNvSpPr/>
          <p:nvPr/>
        </p:nvSpPr>
        <p:spPr>
          <a:xfrm>
            <a:off x="4099033" y="3333647"/>
            <a:ext cx="443536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the query and mutate methods directly</a:t>
            </a:r>
          </a:p>
        </p:txBody>
      </p:sp>
    </p:spTree>
    <p:extLst>
      <p:ext uri="{BB962C8B-B14F-4D97-AF65-F5344CB8AC3E}">
        <p14:creationId xmlns:p14="http://schemas.microsoft.com/office/powerpoint/2010/main" val="1194141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6D300341-505E-4FE8-B1AA-13AC7EAC08C2}"/>
              </a:ext>
            </a:extLst>
          </p:cNvPr>
          <p:cNvPicPr>
            <a:picLocks noChangeAspect="1"/>
          </p:cNvPicPr>
          <p:nvPr/>
        </p:nvPicPr>
        <p:blipFill>
          <a:blip r:embed="rId3"/>
          <a:stretch>
            <a:fillRect/>
          </a:stretch>
        </p:blipFill>
        <p:spPr>
          <a:xfrm>
            <a:off x="515140" y="0"/>
            <a:ext cx="4056860" cy="4682652"/>
          </a:xfrm>
          <a:prstGeom prst="rect">
            <a:avLst/>
          </a:prstGeom>
        </p:spPr>
      </p:pic>
      <p:sp>
        <p:nvSpPr>
          <p:cNvPr id="5" name="Arrow: Pentagon 4">
            <a:extLst>
              <a:ext uri="{FF2B5EF4-FFF2-40B4-BE49-F238E27FC236}">
                <a16:creationId xmlns:a16="http://schemas.microsoft.com/office/drawing/2014/main" id="{A57708DE-E8EF-47A1-B55A-5F10C256E44D}"/>
              </a:ext>
            </a:extLst>
          </p:cNvPr>
          <p:cNvSpPr/>
          <p:nvPr/>
        </p:nvSpPr>
        <p:spPr>
          <a:xfrm>
            <a:off x="3925801" y="1082203"/>
            <a:ext cx="4703059"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the query and mutate methods directly</a:t>
            </a:r>
          </a:p>
        </p:txBody>
      </p:sp>
      <p:pic>
        <p:nvPicPr>
          <p:cNvPr id="3074" name="Picture 2" descr="Gifs By Shape | MadeByShape">
            <a:extLst>
              <a:ext uri="{FF2B5EF4-FFF2-40B4-BE49-F238E27FC236}">
                <a16:creationId xmlns:a16="http://schemas.microsoft.com/office/drawing/2014/main" id="{B2E1FD32-81FC-4167-9DBF-F829A36CB39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530075" y="2445625"/>
            <a:ext cx="2098785" cy="209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053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4" name="Picture 3">
            <a:extLst>
              <a:ext uri="{FF2B5EF4-FFF2-40B4-BE49-F238E27FC236}">
                <a16:creationId xmlns:a16="http://schemas.microsoft.com/office/drawing/2014/main" id="{A42A4298-4A5E-4C07-8365-676D564AD104}"/>
              </a:ext>
            </a:extLst>
          </p:cNvPr>
          <p:cNvPicPr>
            <a:picLocks noChangeAspect="1"/>
          </p:cNvPicPr>
          <p:nvPr/>
        </p:nvPicPr>
        <p:blipFill>
          <a:blip r:embed="rId3"/>
          <a:stretch>
            <a:fillRect/>
          </a:stretch>
        </p:blipFill>
        <p:spPr>
          <a:xfrm>
            <a:off x="616176" y="139141"/>
            <a:ext cx="3955823" cy="4476483"/>
          </a:xfrm>
          <a:prstGeom prst="rect">
            <a:avLst/>
          </a:prstGeom>
        </p:spPr>
      </p:pic>
      <p:sp>
        <p:nvSpPr>
          <p:cNvPr id="5" name="Arrow: Pentagon 4">
            <a:extLst>
              <a:ext uri="{FF2B5EF4-FFF2-40B4-BE49-F238E27FC236}">
                <a16:creationId xmlns:a16="http://schemas.microsoft.com/office/drawing/2014/main" id="{A57708DE-E8EF-47A1-B55A-5F10C256E44D}"/>
              </a:ext>
            </a:extLst>
          </p:cNvPr>
          <p:cNvSpPr/>
          <p:nvPr/>
        </p:nvSpPr>
        <p:spPr>
          <a:xfrm>
            <a:off x="4220309" y="1229348"/>
            <a:ext cx="4703059"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the query and mutate methods directly</a:t>
            </a:r>
          </a:p>
        </p:txBody>
      </p:sp>
      <p:pic>
        <p:nvPicPr>
          <p:cNvPr id="4098" name="Picture 2" descr="Gifs By Shape | MadeByShape">
            <a:extLst>
              <a:ext uri="{FF2B5EF4-FFF2-40B4-BE49-F238E27FC236}">
                <a16:creationId xmlns:a16="http://schemas.microsoft.com/office/drawing/2014/main" id="{5FE0F3E3-3E57-423A-94E6-786E157707A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571838" y="2571750"/>
            <a:ext cx="2011417" cy="201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540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00102"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Including authentication headers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052127"/>
            <a:ext cx="7596822" cy="155106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make the current user’s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authToken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value part of the link chain context, start by installing the new package.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npm</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install @apollo/link-context</a:t>
            </a:r>
          </a:p>
        </p:txBody>
      </p:sp>
    </p:spTree>
    <p:extLst>
      <p:ext uri="{BB962C8B-B14F-4D97-AF65-F5344CB8AC3E}">
        <p14:creationId xmlns:p14="http://schemas.microsoft.com/office/powerpoint/2010/main" val="3759938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2</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741946" y="1588655"/>
            <a:ext cx="4931838" cy="2462213"/>
          </a:xfrm>
          <a:prstGeom prst="rect">
            <a:avLst/>
          </a:prstGeom>
        </p:spPr>
        <p:txBody>
          <a:bodyPr wrap="square">
            <a:spAutoFit/>
          </a:bodyPr>
          <a:lstStyle/>
          <a:p>
            <a:pPr marL="457200" indent="-457200" defTabSz="685800">
              <a:buClrTx/>
              <a:buFont typeface="Arial" panose="020B0604020202020204" pitchFamily="34" charset="0"/>
              <a:buChar char="•"/>
            </a:pPr>
            <a:r>
              <a:rPr lang="en-US" sz="2200" b="1" kern="1200" dirty="0">
                <a:solidFill>
                  <a:prstClr val="black"/>
                </a:solidFill>
                <a:latin typeface="Source Code Pro" panose="020B0509030403020204" pitchFamily="49" charset="0"/>
                <a:ea typeface="Source Code Pro" panose="020B0509030403020204" pitchFamily="49" charset="0"/>
                <a:cs typeface="+mn-cs"/>
              </a:rPr>
              <a:t>Using Apollo Client with JavaScript</a:t>
            </a:r>
          </a:p>
          <a:p>
            <a:pPr marL="457200" indent="-457200" defTabSz="685800">
              <a:buClrTx/>
              <a:buFont typeface="Arial" panose="020B0604020202020204" pitchFamily="34" charset="0"/>
              <a:buChar char="•"/>
            </a:pPr>
            <a:r>
              <a:rPr lang="en-US" sz="2200" kern="1200" dirty="0">
                <a:solidFill>
                  <a:prstClr val="black"/>
                </a:solidFill>
                <a:latin typeface="Source Code Pro" panose="020B0509030403020204" pitchFamily="49" charset="0"/>
                <a:ea typeface="Source Code Pro" panose="020B0509030403020204" pitchFamily="49" charset="0"/>
                <a:cs typeface="+mn-cs"/>
              </a:rPr>
              <a:t>Using Apollo Client with React</a:t>
            </a:r>
          </a:p>
          <a:p>
            <a:pPr marL="457200" indent="-457200" defTabSz="685800">
              <a:buClrTx/>
              <a:buFont typeface="Arial" panose="020B0604020202020204" pitchFamily="34" charset="0"/>
              <a:buChar char="•"/>
            </a:pPr>
            <a:r>
              <a:rPr lang="en-US" sz="2200" kern="1200" dirty="0">
                <a:solidFill>
                  <a:prstClr val="black"/>
                </a:solidFill>
                <a:latin typeface="Source Code Pro" panose="020B0509030403020204" pitchFamily="49" charset="0"/>
                <a:ea typeface="Source Code Pro" panose="020B0509030403020204" pitchFamily="49" charset="0"/>
                <a:cs typeface="+mn-cs"/>
              </a:rPr>
              <a:t>Managing local app state</a:t>
            </a:r>
          </a:p>
          <a:p>
            <a:pPr marL="457200" indent="-457200" defTabSz="685800">
              <a:buClrTx/>
              <a:buFont typeface="Arial" panose="020B0604020202020204" pitchFamily="34" charset="0"/>
              <a:buChar char="•"/>
            </a:pPr>
            <a:r>
              <a:rPr lang="en-US" sz="2200" kern="1200" dirty="0">
                <a:solidFill>
                  <a:prstClr val="black"/>
                </a:solidFill>
                <a:latin typeface="Source Code Pro" panose="020B0509030403020204" pitchFamily="49" charset="0"/>
                <a:ea typeface="Source Code Pro" panose="020B0509030403020204" pitchFamily="49" charset="0"/>
                <a:cs typeface="+mn-cs"/>
              </a:rPr>
              <a:t>Implementing and using </a:t>
            </a:r>
            <a:r>
              <a:rPr lang="en-US" sz="2200" kern="1200" dirty="0" err="1">
                <a:solidFill>
                  <a:prstClr val="black"/>
                </a:solidFill>
                <a:latin typeface="Source Code Pro" panose="020B0509030403020204" pitchFamily="49" charset="0"/>
                <a:ea typeface="Source Code Pro" panose="020B0509030403020204" pitchFamily="49" charset="0"/>
                <a:cs typeface="+mn-cs"/>
              </a:rPr>
              <a:t>GraphQL</a:t>
            </a:r>
            <a:r>
              <a:rPr lang="en-US" sz="2200" kern="1200" dirty="0">
                <a:solidFill>
                  <a:prstClr val="black"/>
                </a:solidFill>
                <a:latin typeface="Source Code Pro" panose="020B0509030403020204" pitchFamily="49" charset="0"/>
                <a:ea typeface="Source Code Pro" panose="020B0509030403020204" pitchFamily="49" charset="0"/>
                <a:cs typeface="+mn-cs"/>
              </a:rPr>
              <a:t> subscriptions</a:t>
            </a:r>
          </a:p>
        </p:txBody>
      </p:sp>
      <p:sp>
        <p:nvSpPr>
          <p:cNvPr id="20" name="Rectangle 19">
            <a:extLst>
              <a:ext uri="{FF2B5EF4-FFF2-40B4-BE49-F238E27FC236}">
                <a16:creationId xmlns:a16="http://schemas.microsoft.com/office/drawing/2014/main" id="{EB5DA4E8-E26B-4E49-9C6B-AAB5916AF78B}"/>
              </a:ext>
            </a:extLst>
          </p:cNvPr>
          <p:cNvSpPr/>
          <p:nvPr/>
        </p:nvSpPr>
        <p:spPr>
          <a:xfrm>
            <a:off x="15570" y="134944"/>
            <a:ext cx="9128430"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pic>
        <p:nvPicPr>
          <p:cNvPr id="3" name="Picture 2">
            <a:extLst>
              <a:ext uri="{FF2B5EF4-FFF2-40B4-BE49-F238E27FC236}">
                <a16:creationId xmlns:a16="http://schemas.microsoft.com/office/drawing/2014/main" id="{992A1D16-4DF4-48BC-B6F7-F59244C5F7C9}"/>
              </a:ext>
            </a:extLst>
          </p:cNvPr>
          <p:cNvPicPr>
            <a:picLocks noChangeAspect="1"/>
          </p:cNvPicPr>
          <p:nvPr/>
        </p:nvPicPr>
        <p:blipFill>
          <a:blip r:embed="rId3"/>
          <a:stretch>
            <a:fillRect/>
          </a:stretch>
        </p:blipFill>
        <p:spPr>
          <a:xfrm>
            <a:off x="6375736" y="1619250"/>
            <a:ext cx="1962150" cy="1905000"/>
          </a:xfrm>
          <a:prstGeom prst="rect">
            <a:avLst/>
          </a:prstGeom>
        </p:spPr>
      </p:pic>
    </p:spTree>
    <p:extLst>
      <p:ext uri="{BB962C8B-B14F-4D97-AF65-F5344CB8AC3E}">
        <p14:creationId xmlns:p14="http://schemas.microsoft.com/office/powerpoint/2010/main" val="3900005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79639" y="2041019"/>
            <a:ext cx="3640670"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Including authentication headers</a:t>
            </a:r>
          </a:p>
        </p:txBody>
      </p:sp>
      <p:pic>
        <p:nvPicPr>
          <p:cNvPr id="3" name="Picture 2">
            <a:extLst>
              <a:ext uri="{FF2B5EF4-FFF2-40B4-BE49-F238E27FC236}">
                <a16:creationId xmlns:a16="http://schemas.microsoft.com/office/drawing/2014/main" id="{A3D6C23A-2080-416C-A1B6-D35A85E4D7CC}"/>
              </a:ext>
            </a:extLst>
          </p:cNvPr>
          <p:cNvPicPr>
            <a:picLocks noChangeAspect="1"/>
          </p:cNvPicPr>
          <p:nvPr/>
        </p:nvPicPr>
        <p:blipFill>
          <a:blip r:embed="rId3"/>
          <a:stretch>
            <a:fillRect/>
          </a:stretch>
        </p:blipFill>
        <p:spPr>
          <a:xfrm>
            <a:off x="4498513" y="139141"/>
            <a:ext cx="4413005" cy="4501587"/>
          </a:xfrm>
          <a:prstGeom prst="rect">
            <a:avLst/>
          </a:prstGeom>
        </p:spPr>
      </p:pic>
    </p:spTree>
    <p:extLst>
      <p:ext uri="{BB962C8B-B14F-4D97-AF65-F5344CB8AC3E}">
        <p14:creationId xmlns:p14="http://schemas.microsoft.com/office/powerpoint/2010/main" val="3814114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00102"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Including authentication headers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326430A6-72EA-4827-A687-2605DA481C54}"/>
              </a:ext>
            </a:extLst>
          </p:cNvPr>
          <p:cNvPicPr>
            <a:picLocks noChangeAspect="1"/>
          </p:cNvPicPr>
          <p:nvPr/>
        </p:nvPicPr>
        <p:blipFill rotWithShape="1">
          <a:blip r:embed="rId3"/>
          <a:srcRect t="6566"/>
          <a:stretch/>
        </p:blipFill>
        <p:spPr>
          <a:xfrm>
            <a:off x="852372" y="1849821"/>
            <a:ext cx="7439256" cy="2133599"/>
          </a:xfrm>
          <a:prstGeom prst="rect">
            <a:avLst/>
          </a:prstGeom>
        </p:spPr>
      </p:pic>
    </p:spTree>
    <p:extLst>
      <p:ext uri="{BB962C8B-B14F-4D97-AF65-F5344CB8AC3E}">
        <p14:creationId xmlns:p14="http://schemas.microsoft.com/office/powerpoint/2010/main" val="3302083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00102"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Including authentication headers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21075"/>
            <a:ext cx="7596822" cy="3613169"/>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setLocalAppState = (newState)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if (newState.component)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newState.component.props = newState.component.props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setState((currentState)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 ...currentState, ...newState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Reset cache when users login/logout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if (newState.user || newState.user === null)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client.resetStore();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476435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0A0112-FFF9-4F7B-AB10-5B801AD8FD85}"/>
              </a:ext>
            </a:extLst>
          </p:cNvPr>
          <p:cNvPicPr>
            <a:picLocks noChangeAspect="1"/>
          </p:cNvPicPr>
          <p:nvPr/>
        </p:nvPicPr>
        <p:blipFill>
          <a:blip r:embed="rId3"/>
          <a:stretch>
            <a:fillRect/>
          </a:stretch>
        </p:blipFill>
        <p:spPr>
          <a:xfrm>
            <a:off x="536191" y="139142"/>
            <a:ext cx="5559809" cy="4390442"/>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3443302" y="3373458"/>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Apollo hook functions</a:t>
            </a:r>
          </a:p>
        </p:txBody>
      </p:sp>
      <p:pic>
        <p:nvPicPr>
          <p:cNvPr id="2" name="Picture 1">
            <a:extLst>
              <a:ext uri="{FF2B5EF4-FFF2-40B4-BE49-F238E27FC236}">
                <a16:creationId xmlns:a16="http://schemas.microsoft.com/office/drawing/2014/main" id="{A9FB6EE9-A8F8-4E4D-A896-4BBBEFA8B559}"/>
              </a:ext>
            </a:extLst>
          </p:cNvPr>
          <p:cNvPicPr>
            <a:picLocks noChangeAspect="1"/>
          </p:cNvPicPr>
          <p:nvPr/>
        </p:nvPicPr>
        <p:blipFill>
          <a:blip r:embed="rId4"/>
          <a:stretch>
            <a:fillRect/>
          </a:stretch>
        </p:blipFill>
        <p:spPr>
          <a:xfrm>
            <a:off x="6140834" y="1300984"/>
            <a:ext cx="2466975" cy="1847850"/>
          </a:xfrm>
          <a:prstGeom prst="rect">
            <a:avLst/>
          </a:prstGeom>
        </p:spPr>
      </p:pic>
    </p:spTree>
    <p:extLst>
      <p:ext uri="{BB962C8B-B14F-4D97-AF65-F5344CB8AC3E}">
        <p14:creationId xmlns:p14="http://schemas.microsoft.com/office/powerpoint/2010/main" val="2729206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0F568D-A1A5-40EC-AEEF-E093718279B6}"/>
              </a:ext>
            </a:extLst>
          </p:cNvPr>
          <p:cNvPicPr>
            <a:picLocks noChangeAspect="1"/>
          </p:cNvPicPr>
          <p:nvPr/>
        </p:nvPicPr>
        <p:blipFill>
          <a:blip r:embed="rId3"/>
          <a:stretch>
            <a:fillRect/>
          </a:stretch>
        </p:blipFill>
        <p:spPr>
          <a:xfrm>
            <a:off x="631324" y="328328"/>
            <a:ext cx="7177969" cy="4233161"/>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3443302" y="3373458"/>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Apollo hook functions</a:t>
            </a:r>
          </a:p>
        </p:txBody>
      </p:sp>
    </p:spTree>
    <p:extLst>
      <p:ext uri="{BB962C8B-B14F-4D97-AF65-F5344CB8AC3E}">
        <p14:creationId xmlns:p14="http://schemas.microsoft.com/office/powerpoint/2010/main" val="1975666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93162" y="2082552"/>
            <a:ext cx="3283319"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Apollo hook functions</a:t>
            </a:r>
          </a:p>
        </p:txBody>
      </p:sp>
      <p:pic>
        <p:nvPicPr>
          <p:cNvPr id="3" name="Picture 2">
            <a:extLst>
              <a:ext uri="{FF2B5EF4-FFF2-40B4-BE49-F238E27FC236}">
                <a16:creationId xmlns:a16="http://schemas.microsoft.com/office/drawing/2014/main" id="{6B008503-019B-4B58-8296-674D8BD1CC1B}"/>
              </a:ext>
            </a:extLst>
          </p:cNvPr>
          <p:cNvPicPr>
            <a:picLocks noChangeAspect="1"/>
          </p:cNvPicPr>
          <p:nvPr/>
        </p:nvPicPr>
        <p:blipFill rotWithShape="1">
          <a:blip r:embed="rId3"/>
          <a:srcRect/>
          <a:stretch/>
        </p:blipFill>
        <p:spPr>
          <a:xfrm>
            <a:off x="3776481" y="269621"/>
            <a:ext cx="5146887" cy="4323693"/>
          </a:xfrm>
          <a:prstGeom prst="rect">
            <a:avLst/>
          </a:prstGeom>
        </p:spPr>
      </p:pic>
    </p:spTree>
    <p:extLst>
      <p:ext uri="{BB962C8B-B14F-4D97-AF65-F5344CB8AC3E}">
        <p14:creationId xmlns:p14="http://schemas.microsoft.com/office/powerpoint/2010/main" val="2254604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037368" y="3037127"/>
            <a:ext cx="3279313"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Apollo hook functions</a:t>
            </a:r>
          </a:p>
        </p:txBody>
      </p:sp>
      <p:pic>
        <p:nvPicPr>
          <p:cNvPr id="2" name="Picture 1">
            <a:extLst>
              <a:ext uri="{FF2B5EF4-FFF2-40B4-BE49-F238E27FC236}">
                <a16:creationId xmlns:a16="http://schemas.microsoft.com/office/drawing/2014/main" id="{25E975F9-3FCD-4FF8-85EA-9EE977FFFC39}"/>
              </a:ext>
            </a:extLst>
          </p:cNvPr>
          <p:cNvPicPr>
            <a:picLocks noChangeAspect="1"/>
          </p:cNvPicPr>
          <p:nvPr/>
        </p:nvPicPr>
        <p:blipFill>
          <a:blip r:embed="rId3"/>
          <a:stretch>
            <a:fillRect/>
          </a:stretch>
        </p:blipFill>
        <p:spPr>
          <a:xfrm>
            <a:off x="419528" y="139142"/>
            <a:ext cx="3800781" cy="4466897"/>
          </a:xfrm>
          <a:prstGeom prst="rect">
            <a:avLst/>
          </a:prstGeom>
        </p:spPr>
      </p:pic>
      <p:pic>
        <p:nvPicPr>
          <p:cNvPr id="3" name="Picture 2">
            <a:extLst>
              <a:ext uri="{FF2B5EF4-FFF2-40B4-BE49-F238E27FC236}">
                <a16:creationId xmlns:a16="http://schemas.microsoft.com/office/drawing/2014/main" id="{53A13A85-10DD-4156-AAB3-F4E2C381DD11}"/>
              </a:ext>
            </a:extLst>
          </p:cNvPr>
          <p:cNvPicPr>
            <a:picLocks noChangeAspect="1"/>
          </p:cNvPicPr>
          <p:nvPr/>
        </p:nvPicPr>
        <p:blipFill>
          <a:blip r:embed="rId4"/>
          <a:stretch>
            <a:fillRect/>
          </a:stretch>
        </p:blipFill>
        <p:spPr>
          <a:xfrm>
            <a:off x="6677025" y="0"/>
            <a:ext cx="2466975" cy="1847850"/>
          </a:xfrm>
          <a:prstGeom prst="rect">
            <a:avLst/>
          </a:prstGeom>
        </p:spPr>
      </p:pic>
    </p:spTree>
    <p:extLst>
      <p:ext uri="{BB962C8B-B14F-4D97-AF65-F5344CB8AC3E}">
        <p14:creationId xmlns:p14="http://schemas.microsoft.com/office/powerpoint/2010/main" val="1940128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00102"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Apollo hook functions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21130"/>
            <a:ext cx="7596822" cy="3213059"/>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export default function Home()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const { error, loading, data } = useQuery(TASK_MAIN_LIST);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if (error)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&lt;div className="error"&gt;{error.message}&lt;/div&gt;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if (loading)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&lt;div className="loading"&gt;Loading...&lt;/div&gt;;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294967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00102"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Apollo hook functions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2044692"/>
            <a:ext cx="7596822" cy="155106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Here’s an example of how we can use both items in the returned tuple.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 loginUser, { error, loading, data } ] = useMutation(USER_LOGIN);</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F846BC3A-1487-4572-B172-7DF5290CFF13}"/>
              </a:ext>
            </a:extLst>
          </p:cNvPr>
          <p:cNvPicPr>
            <a:picLocks noChangeAspect="1"/>
          </p:cNvPicPr>
          <p:nvPr/>
        </p:nvPicPr>
        <p:blipFill>
          <a:blip r:embed="rId3"/>
          <a:stretch>
            <a:fillRect/>
          </a:stretch>
        </p:blipFill>
        <p:spPr>
          <a:xfrm>
            <a:off x="6524625" y="0"/>
            <a:ext cx="2619375" cy="1743075"/>
          </a:xfrm>
          <a:prstGeom prst="rect">
            <a:avLst/>
          </a:prstGeom>
        </p:spPr>
      </p:pic>
    </p:spTree>
    <p:extLst>
      <p:ext uri="{BB962C8B-B14F-4D97-AF65-F5344CB8AC3E}">
        <p14:creationId xmlns:p14="http://schemas.microsoft.com/office/powerpoint/2010/main" val="3391461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68874" y="2068201"/>
            <a:ext cx="3640670"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Apollo hook functions</a:t>
            </a:r>
          </a:p>
        </p:txBody>
      </p:sp>
      <p:pic>
        <p:nvPicPr>
          <p:cNvPr id="3" name="Picture 2">
            <a:extLst>
              <a:ext uri="{FF2B5EF4-FFF2-40B4-BE49-F238E27FC236}">
                <a16:creationId xmlns:a16="http://schemas.microsoft.com/office/drawing/2014/main" id="{F39573D7-22D0-42EC-AEB7-C9AE9E952318}"/>
              </a:ext>
            </a:extLst>
          </p:cNvPr>
          <p:cNvPicPr>
            <a:picLocks noChangeAspect="1"/>
          </p:cNvPicPr>
          <p:nvPr/>
        </p:nvPicPr>
        <p:blipFill rotWithShape="1">
          <a:blip r:embed="rId3"/>
          <a:srcRect l="1210" r="1"/>
          <a:stretch/>
        </p:blipFill>
        <p:spPr>
          <a:xfrm>
            <a:off x="4462318" y="139142"/>
            <a:ext cx="4542938" cy="4555950"/>
          </a:xfrm>
          <a:prstGeom prst="rect">
            <a:avLst/>
          </a:prstGeom>
        </p:spPr>
      </p:pic>
    </p:spTree>
    <p:extLst>
      <p:ext uri="{BB962C8B-B14F-4D97-AF65-F5344CB8AC3E}">
        <p14:creationId xmlns:p14="http://schemas.microsoft.com/office/powerpoint/2010/main" val="3206410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00102"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Apollo Client with JavaScript</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15623"/>
            <a:ext cx="7596822"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first step to work with Apollo Client is to add it to the project dependencies.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It’s hosted under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npm</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package @apollo/client.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npm</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install @apollo/client</a:t>
            </a:r>
          </a:p>
        </p:txBody>
      </p:sp>
      <p:pic>
        <p:nvPicPr>
          <p:cNvPr id="2" name="Picture 1">
            <a:extLst>
              <a:ext uri="{FF2B5EF4-FFF2-40B4-BE49-F238E27FC236}">
                <a16:creationId xmlns:a16="http://schemas.microsoft.com/office/drawing/2014/main" id="{5814B9CA-D14B-4C3C-82E8-92F9242CD7A1}"/>
              </a:ext>
            </a:extLst>
          </p:cNvPr>
          <p:cNvPicPr>
            <a:picLocks noChangeAspect="1"/>
          </p:cNvPicPr>
          <p:nvPr/>
        </p:nvPicPr>
        <p:blipFill>
          <a:blip r:embed="rId3"/>
          <a:stretch>
            <a:fillRect/>
          </a:stretch>
        </p:blipFill>
        <p:spPr>
          <a:xfrm>
            <a:off x="5284818" y="3413487"/>
            <a:ext cx="3638550" cy="1257300"/>
          </a:xfrm>
          <a:prstGeom prst="rect">
            <a:avLst/>
          </a:prstGeom>
        </p:spPr>
      </p:pic>
    </p:spTree>
    <p:extLst>
      <p:ext uri="{BB962C8B-B14F-4D97-AF65-F5344CB8AC3E}">
        <p14:creationId xmlns:p14="http://schemas.microsoft.com/office/powerpoint/2010/main" val="3604555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939860" y="2222834"/>
            <a:ext cx="39414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Apollo hook functions</a:t>
            </a:r>
          </a:p>
        </p:txBody>
      </p:sp>
      <p:pic>
        <p:nvPicPr>
          <p:cNvPr id="3" name="Picture 2">
            <a:extLst>
              <a:ext uri="{FF2B5EF4-FFF2-40B4-BE49-F238E27FC236}">
                <a16:creationId xmlns:a16="http://schemas.microsoft.com/office/drawing/2014/main" id="{1AFA8D50-FF5D-4CF5-9B91-2E026322B59C}"/>
              </a:ext>
            </a:extLst>
          </p:cNvPr>
          <p:cNvPicPr>
            <a:picLocks noChangeAspect="1"/>
          </p:cNvPicPr>
          <p:nvPr/>
        </p:nvPicPr>
        <p:blipFill>
          <a:blip r:embed="rId3"/>
          <a:stretch>
            <a:fillRect/>
          </a:stretch>
        </p:blipFill>
        <p:spPr>
          <a:xfrm>
            <a:off x="567896" y="139142"/>
            <a:ext cx="4287881" cy="4424855"/>
          </a:xfrm>
          <a:prstGeom prst="rect">
            <a:avLst/>
          </a:prstGeom>
        </p:spPr>
      </p:pic>
    </p:spTree>
    <p:extLst>
      <p:ext uri="{BB962C8B-B14F-4D97-AF65-F5344CB8AC3E}">
        <p14:creationId xmlns:p14="http://schemas.microsoft.com/office/powerpoint/2010/main" val="2206568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15936" y="3005596"/>
            <a:ext cx="426078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Performing operations conditionally</a:t>
            </a:r>
          </a:p>
        </p:txBody>
      </p:sp>
      <p:pic>
        <p:nvPicPr>
          <p:cNvPr id="3" name="Picture 2">
            <a:extLst>
              <a:ext uri="{FF2B5EF4-FFF2-40B4-BE49-F238E27FC236}">
                <a16:creationId xmlns:a16="http://schemas.microsoft.com/office/drawing/2014/main" id="{FCEC181C-9BB3-4F38-91E3-8AC757A861A1}"/>
              </a:ext>
            </a:extLst>
          </p:cNvPr>
          <p:cNvPicPr>
            <a:picLocks noChangeAspect="1"/>
          </p:cNvPicPr>
          <p:nvPr/>
        </p:nvPicPr>
        <p:blipFill>
          <a:blip r:embed="rId3"/>
          <a:stretch>
            <a:fillRect/>
          </a:stretch>
        </p:blipFill>
        <p:spPr>
          <a:xfrm>
            <a:off x="5064156" y="217685"/>
            <a:ext cx="3859212" cy="4477407"/>
          </a:xfrm>
          <a:prstGeom prst="rect">
            <a:avLst/>
          </a:prstGeom>
        </p:spPr>
      </p:pic>
      <p:pic>
        <p:nvPicPr>
          <p:cNvPr id="2" name="Picture 1">
            <a:extLst>
              <a:ext uri="{FF2B5EF4-FFF2-40B4-BE49-F238E27FC236}">
                <a16:creationId xmlns:a16="http://schemas.microsoft.com/office/drawing/2014/main" id="{A4A2EBA6-9158-4EFD-BB6B-1EDD960B67FD}"/>
              </a:ext>
            </a:extLst>
          </p:cNvPr>
          <p:cNvPicPr>
            <a:picLocks noChangeAspect="1"/>
          </p:cNvPicPr>
          <p:nvPr/>
        </p:nvPicPr>
        <p:blipFill>
          <a:blip r:embed="rId4"/>
          <a:stretch>
            <a:fillRect/>
          </a:stretch>
        </p:blipFill>
        <p:spPr>
          <a:xfrm>
            <a:off x="793203" y="646638"/>
            <a:ext cx="2533650" cy="1809750"/>
          </a:xfrm>
          <a:prstGeom prst="rect">
            <a:avLst/>
          </a:prstGeom>
        </p:spPr>
      </p:pic>
    </p:spTree>
    <p:extLst>
      <p:ext uri="{BB962C8B-B14F-4D97-AF65-F5344CB8AC3E}">
        <p14:creationId xmlns:p14="http://schemas.microsoft.com/office/powerpoint/2010/main" val="2693340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00102"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Performing operations conditionally</a:t>
            </a:r>
          </a:p>
        </p:txBody>
      </p:sp>
      <p:pic>
        <p:nvPicPr>
          <p:cNvPr id="2" name="Picture 1">
            <a:extLst>
              <a:ext uri="{FF2B5EF4-FFF2-40B4-BE49-F238E27FC236}">
                <a16:creationId xmlns:a16="http://schemas.microsoft.com/office/drawing/2014/main" id="{482B48C7-7195-4A7D-9855-7619E70967D9}"/>
              </a:ext>
            </a:extLst>
          </p:cNvPr>
          <p:cNvPicPr>
            <a:picLocks noChangeAspect="1"/>
          </p:cNvPicPr>
          <p:nvPr/>
        </p:nvPicPr>
        <p:blipFill rotWithShape="1">
          <a:blip r:embed="rId3"/>
          <a:srcRect t="9437"/>
          <a:stretch/>
        </p:blipFill>
        <p:spPr>
          <a:xfrm>
            <a:off x="1757362" y="1208689"/>
            <a:ext cx="5629275" cy="3277914"/>
          </a:xfrm>
          <a:prstGeom prst="rect">
            <a:avLst/>
          </a:prstGeom>
        </p:spPr>
      </p:pic>
    </p:spTree>
    <p:extLst>
      <p:ext uri="{BB962C8B-B14F-4D97-AF65-F5344CB8AC3E}">
        <p14:creationId xmlns:p14="http://schemas.microsoft.com/office/powerpoint/2010/main" val="3371262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00102"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Performing operations conditionally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81923"/>
            <a:ext cx="7596822" cy="3613169"/>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React from 'react';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gql</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useQuery</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from '@apollo/client';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export default function Search({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searchTerm</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null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const {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setLocalAppState</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AppLink</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useStore</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const { error, loading, data } =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useQuery</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(SEARCH_RESULTS,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variables: {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searchTerm</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skip: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searchTerm</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1754892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3903B239-FB37-469D-B05E-428893A3701A}"/>
              </a:ext>
            </a:extLst>
          </p:cNvPr>
          <p:cNvPicPr>
            <a:picLocks noChangeAspect="1"/>
          </p:cNvPicPr>
          <p:nvPr/>
        </p:nvPicPr>
        <p:blipFill>
          <a:blip r:embed="rId3"/>
          <a:stretch>
            <a:fillRect/>
          </a:stretch>
        </p:blipFill>
        <p:spPr>
          <a:xfrm>
            <a:off x="1468539" y="204787"/>
            <a:ext cx="6206921" cy="4490305"/>
          </a:xfrm>
          <a:prstGeom prst="rect">
            <a:avLst/>
          </a:prstGeom>
        </p:spPr>
      </p:pic>
    </p:spTree>
    <p:extLst>
      <p:ext uri="{BB962C8B-B14F-4D97-AF65-F5344CB8AC3E}">
        <p14:creationId xmlns:p14="http://schemas.microsoft.com/office/powerpoint/2010/main" val="2818747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35</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741946" y="1588655"/>
            <a:ext cx="4931838" cy="2462213"/>
          </a:xfrm>
          <a:prstGeom prst="rect">
            <a:avLst/>
          </a:prstGeom>
        </p:spPr>
        <p:txBody>
          <a:bodyPr wrap="square">
            <a:spAutoFit/>
          </a:bodyPr>
          <a:lstStyle/>
          <a:p>
            <a:pPr marL="457200" indent="-457200" defTabSz="685800">
              <a:buClrTx/>
              <a:buFont typeface="Arial" panose="020B0604020202020204" pitchFamily="34" charset="0"/>
              <a:buChar char="•"/>
            </a:pPr>
            <a:r>
              <a:rPr lang="en-US" sz="2200" kern="1200" dirty="0">
                <a:solidFill>
                  <a:prstClr val="black"/>
                </a:solidFill>
                <a:latin typeface="Source Code Pro" panose="020B0509030403020204" pitchFamily="49" charset="0"/>
                <a:ea typeface="Source Code Pro" panose="020B0509030403020204" pitchFamily="49" charset="0"/>
                <a:cs typeface="+mn-cs"/>
              </a:rPr>
              <a:t>Using Apollo Client with JavaScript</a:t>
            </a:r>
          </a:p>
          <a:p>
            <a:pPr marL="457200" indent="-457200" defTabSz="685800">
              <a:buClrTx/>
              <a:buFont typeface="Arial" panose="020B0604020202020204" pitchFamily="34" charset="0"/>
              <a:buChar char="•"/>
            </a:pPr>
            <a:r>
              <a:rPr lang="en-US" sz="2200" kern="1200" dirty="0">
                <a:solidFill>
                  <a:prstClr val="black"/>
                </a:solidFill>
                <a:latin typeface="Source Code Pro" panose="020B0509030403020204" pitchFamily="49" charset="0"/>
                <a:ea typeface="Source Code Pro" panose="020B0509030403020204" pitchFamily="49" charset="0"/>
                <a:cs typeface="+mn-cs"/>
              </a:rPr>
              <a:t>Using Apollo Client with React</a:t>
            </a:r>
          </a:p>
          <a:p>
            <a:pPr marL="457200" indent="-457200" defTabSz="685800">
              <a:buClrTx/>
              <a:buFont typeface="Arial" panose="020B0604020202020204" pitchFamily="34" charset="0"/>
              <a:buChar char="•"/>
            </a:pPr>
            <a:r>
              <a:rPr lang="en-US" sz="2200" b="1" kern="1200" dirty="0">
                <a:solidFill>
                  <a:prstClr val="black"/>
                </a:solidFill>
                <a:latin typeface="Source Code Pro" panose="020B0509030403020204" pitchFamily="49" charset="0"/>
                <a:ea typeface="Source Code Pro" panose="020B0509030403020204" pitchFamily="49" charset="0"/>
                <a:cs typeface="+mn-cs"/>
              </a:rPr>
              <a:t>Managing local app state</a:t>
            </a:r>
          </a:p>
          <a:p>
            <a:pPr marL="457200" indent="-457200" defTabSz="685800">
              <a:buClrTx/>
              <a:buFont typeface="Arial" panose="020B0604020202020204" pitchFamily="34" charset="0"/>
              <a:buChar char="•"/>
            </a:pPr>
            <a:r>
              <a:rPr lang="en-US" sz="2200" kern="1200" dirty="0">
                <a:solidFill>
                  <a:prstClr val="black"/>
                </a:solidFill>
                <a:latin typeface="Source Code Pro" panose="020B0509030403020204" pitchFamily="49" charset="0"/>
                <a:ea typeface="Source Code Pro" panose="020B0509030403020204" pitchFamily="49" charset="0"/>
                <a:cs typeface="+mn-cs"/>
              </a:rPr>
              <a:t>Implementing and using </a:t>
            </a:r>
            <a:r>
              <a:rPr lang="en-US" sz="2200" kern="1200" dirty="0" err="1">
                <a:solidFill>
                  <a:prstClr val="black"/>
                </a:solidFill>
                <a:latin typeface="Source Code Pro" panose="020B0509030403020204" pitchFamily="49" charset="0"/>
                <a:ea typeface="Source Code Pro" panose="020B0509030403020204" pitchFamily="49" charset="0"/>
                <a:cs typeface="+mn-cs"/>
              </a:rPr>
              <a:t>GraphQL</a:t>
            </a:r>
            <a:r>
              <a:rPr lang="en-US" sz="2200" kern="1200" dirty="0">
                <a:solidFill>
                  <a:prstClr val="black"/>
                </a:solidFill>
                <a:latin typeface="Source Code Pro" panose="020B0509030403020204" pitchFamily="49" charset="0"/>
                <a:ea typeface="Source Code Pro" panose="020B0509030403020204" pitchFamily="49" charset="0"/>
                <a:cs typeface="+mn-cs"/>
              </a:rPr>
              <a:t> subscriptions</a:t>
            </a:r>
          </a:p>
        </p:txBody>
      </p:sp>
      <p:sp>
        <p:nvSpPr>
          <p:cNvPr id="20" name="Rectangle 19">
            <a:extLst>
              <a:ext uri="{FF2B5EF4-FFF2-40B4-BE49-F238E27FC236}">
                <a16:creationId xmlns:a16="http://schemas.microsoft.com/office/drawing/2014/main" id="{EB5DA4E8-E26B-4E49-9C6B-AAB5916AF78B}"/>
              </a:ext>
            </a:extLst>
          </p:cNvPr>
          <p:cNvSpPr/>
          <p:nvPr/>
        </p:nvSpPr>
        <p:spPr>
          <a:xfrm>
            <a:off x="15570" y="134944"/>
            <a:ext cx="9128430"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pic>
        <p:nvPicPr>
          <p:cNvPr id="3" name="Picture 2">
            <a:extLst>
              <a:ext uri="{FF2B5EF4-FFF2-40B4-BE49-F238E27FC236}">
                <a16:creationId xmlns:a16="http://schemas.microsoft.com/office/drawing/2014/main" id="{992A1D16-4DF4-48BC-B6F7-F59244C5F7C9}"/>
              </a:ext>
            </a:extLst>
          </p:cNvPr>
          <p:cNvPicPr>
            <a:picLocks noChangeAspect="1"/>
          </p:cNvPicPr>
          <p:nvPr/>
        </p:nvPicPr>
        <p:blipFill>
          <a:blip r:embed="rId3"/>
          <a:stretch>
            <a:fillRect/>
          </a:stretch>
        </p:blipFill>
        <p:spPr>
          <a:xfrm>
            <a:off x="6375736" y="1619250"/>
            <a:ext cx="1962150" cy="1905000"/>
          </a:xfrm>
          <a:prstGeom prst="rect">
            <a:avLst/>
          </a:prstGeom>
        </p:spPr>
      </p:pic>
    </p:spTree>
    <p:extLst>
      <p:ext uri="{BB962C8B-B14F-4D97-AF65-F5344CB8AC3E}">
        <p14:creationId xmlns:p14="http://schemas.microsoft.com/office/powerpoint/2010/main" val="2618607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868268" y="1873918"/>
            <a:ext cx="282086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Managing local app state</a:t>
            </a:r>
          </a:p>
        </p:txBody>
      </p:sp>
      <p:pic>
        <p:nvPicPr>
          <p:cNvPr id="3" name="Picture 2">
            <a:extLst>
              <a:ext uri="{FF2B5EF4-FFF2-40B4-BE49-F238E27FC236}">
                <a16:creationId xmlns:a16="http://schemas.microsoft.com/office/drawing/2014/main" id="{5E730158-6E2D-4BA7-B5D0-7AFB836C3DBD}"/>
              </a:ext>
            </a:extLst>
          </p:cNvPr>
          <p:cNvPicPr>
            <a:picLocks noChangeAspect="1"/>
          </p:cNvPicPr>
          <p:nvPr/>
        </p:nvPicPr>
        <p:blipFill rotWithShape="1">
          <a:blip r:embed="rId3"/>
          <a:srcRect l="931"/>
          <a:stretch/>
        </p:blipFill>
        <p:spPr>
          <a:xfrm>
            <a:off x="3873868" y="275776"/>
            <a:ext cx="4773084" cy="4338265"/>
          </a:xfrm>
          <a:prstGeom prst="rect">
            <a:avLst/>
          </a:prstGeom>
        </p:spPr>
      </p:pic>
    </p:spTree>
    <p:extLst>
      <p:ext uri="{BB962C8B-B14F-4D97-AF65-F5344CB8AC3E}">
        <p14:creationId xmlns:p14="http://schemas.microsoft.com/office/powerpoint/2010/main" val="3652021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00102"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Managing local app state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36574"/>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Now we can use Apollo to read and update the query.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example, in places where we previously used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state.user</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in the store, we can now read it from the cache.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 user }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cache.readQuery</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query: LOCAL_APP_STATE });</a:t>
            </a:r>
          </a:p>
        </p:txBody>
      </p:sp>
    </p:spTree>
    <p:extLst>
      <p:ext uri="{BB962C8B-B14F-4D97-AF65-F5344CB8AC3E}">
        <p14:creationId xmlns:p14="http://schemas.microsoft.com/office/powerpoint/2010/main" val="3001724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00102"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Managing local app state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90462"/>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update the user/component objects, instead of the current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setState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calls in the store, we can do the following.</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cache.writeQuery</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query: LOCAL_APP_STATE,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data: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currentState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newState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094556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819E54-DE40-428F-91B3-59BDC2EE5E47}"/>
              </a:ext>
            </a:extLst>
          </p:cNvPr>
          <p:cNvPicPr>
            <a:picLocks noChangeAspect="1"/>
          </p:cNvPicPr>
          <p:nvPr/>
        </p:nvPicPr>
        <p:blipFill>
          <a:blip r:embed="rId3"/>
          <a:stretch>
            <a:fillRect/>
          </a:stretch>
        </p:blipFill>
        <p:spPr>
          <a:xfrm>
            <a:off x="527463" y="139142"/>
            <a:ext cx="5315914" cy="4550979"/>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934253" y="1873918"/>
            <a:ext cx="290494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Managing local app state</a:t>
            </a:r>
          </a:p>
        </p:txBody>
      </p:sp>
    </p:spTree>
    <p:extLst>
      <p:ext uri="{BB962C8B-B14F-4D97-AF65-F5344CB8AC3E}">
        <p14:creationId xmlns:p14="http://schemas.microsoft.com/office/powerpoint/2010/main" val="2426120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54960" y="1873918"/>
            <a:ext cx="350867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Making a query request</a:t>
            </a:r>
          </a:p>
        </p:txBody>
      </p:sp>
      <p:pic>
        <p:nvPicPr>
          <p:cNvPr id="3" name="Picture 2">
            <a:extLst>
              <a:ext uri="{FF2B5EF4-FFF2-40B4-BE49-F238E27FC236}">
                <a16:creationId xmlns:a16="http://schemas.microsoft.com/office/drawing/2014/main" id="{09EA7377-E621-440B-8213-2362658FC97B}"/>
              </a:ext>
            </a:extLst>
          </p:cNvPr>
          <p:cNvPicPr>
            <a:picLocks noChangeAspect="1"/>
          </p:cNvPicPr>
          <p:nvPr/>
        </p:nvPicPr>
        <p:blipFill>
          <a:blip r:embed="rId3"/>
          <a:stretch>
            <a:fillRect/>
          </a:stretch>
        </p:blipFill>
        <p:spPr>
          <a:xfrm>
            <a:off x="3969041" y="77766"/>
            <a:ext cx="4954327" cy="4550979"/>
          </a:xfrm>
          <a:prstGeom prst="rect">
            <a:avLst/>
          </a:prstGeom>
        </p:spPr>
      </p:pic>
    </p:spTree>
    <p:extLst>
      <p:ext uri="{BB962C8B-B14F-4D97-AF65-F5344CB8AC3E}">
        <p14:creationId xmlns:p14="http://schemas.microsoft.com/office/powerpoint/2010/main" val="42053526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00102"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Managing local app state</a:t>
            </a:r>
          </a:p>
        </p:txBody>
      </p:sp>
      <p:pic>
        <p:nvPicPr>
          <p:cNvPr id="3" name="Picture 2">
            <a:extLst>
              <a:ext uri="{FF2B5EF4-FFF2-40B4-BE49-F238E27FC236}">
                <a16:creationId xmlns:a16="http://schemas.microsoft.com/office/drawing/2014/main" id="{43846E38-4740-46A6-B94F-9708697869F7}"/>
              </a:ext>
            </a:extLst>
          </p:cNvPr>
          <p:cNvPicPr>
            <a:picLocks noChangeAspect="1"/>
          </p:cNvPicPr>
          <p:nvPr/>
        </p:nvPicPr>
        <p:blipFill>
          <a:blip r:embed="rId3"/>
          <a:stretch>
            <a:fillRect/>
          </a:stretch>
        </p:blipFill>
        <p:spPr>
          <a:xfrm>
            <a:off x="1260788" y="960228"/>
            <a:ext cx="6622423" cy="3540802"/>
          </a:xfrm>
          <a:prstGeom prst="rect">
            <a:avLst/>
          </a:prstGeom>
        </p:spPr>
      </p:pic>
      <p:pic>
        <p:nvPicPr>
          <p:cNvPr id="2" name="Picture 1">
            <a:extLst>
              <a:ext uri="{FF2B5EF4-FFF2-40B4-BE49-F238E27FC236}">
                <a16:creationId xmlns:a16="http://schemas.microsoft.com/office/drawing/2014/main" id="{537812AD-19E7-4C1E-BE05-CD0D60E25FC0}"/>
              </a:ext>
            </a:extLst>
          </p:cNvPr>
          <p:cNvPicPr>
            <a:picLocks noChangeAspect="1"/>
          </p:cNvPicPr>
          <p:nvPr/>
        </p:nvPicPr>
        <p:blipFill>
          <a:blip r:embed="rId4"/>
          <a:stretch>
            <a:fillRect/>
          </a:stretch>
        </p:blipFill>
        <p:spPr>
          <a:xfrm>
            <a:off x="6872332" y="2873131"/>
            <a:ext cx="1571565" cy="1564580"/>
          </a:xfrm>
          <a:prstGeom prst="rect">
            <a:avLst/>
          </a:prstGeom>
        </p:spPr>
      </p:pic>
    </p:spTree>
    <p:extLst>
      <p:ext uri="{BB962C8B-B14F-4D97-AF65-F5344CB8AC3E}">
        <p14:creationId xmlns:p14="http://schemas.microsoft.com/office/powerpoint/2010/main" val="2879074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28C854-4060-4D4A-9B63-63C6C5D07202}"/>
              </a:ext>
            </a:extLst>
          </p:cNvPr>
          <p:cNvPicPr>
            <a:picLocks noChangeAspect="1"/>
          </p:cNvPicPr>
          <p:nvPr/>
        </p:nvPicPr>
        <p:blipFill rotWithShape="1">
          <a:blip r:embed="rId3"/>
          <a:srcRect l="1484"/>
          <a:stretch/>
        </p:blipFill>
        <p:spPr>
          <a:xfrm>
            <a:off x="700102" y="259112"/>
            <a:ext cx="6205195" cy="4329053"/>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839660" y="555335"/>
            <a:ext cx="2715760"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Managing local app state</a:t>
            </a:r>
          </a:p>
        </p:txBody>
      </p:sp>
    </p:spTree>
    <p:extLst>
      <p:ext uri="{BB962C8B-B14F-4D97-AF65-F5344CB8AC3E}">
        <p14:creationId xmlns:p14="http://schemas.microsoft.com/office/powerpoint/2010/main" val="1006557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00102"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Managing local app state</a:t>
            </a:r>
          </a:p>
        </p:txBody>
      </p:sp>
      <p:pic>
        <p:nvPicPr>
          <p:cNvPr id="3" name="Picture 2">
            <a:extLst>
              <a:ext uri="{FF2B5EF4-FFF2-40B4-BE49-F238E27FC236}">
                <a16:creationId xmlns:a16="http://schemas.microsoft.com/office/drawing/2014/main" id="{8D8458B7-4467-499F-9375-C26E74DB9637}"/>
              </a:ext>
            </a:extLst>
          </p:cNvPr>
          <p:cNvPicPr>
            <a:picLocks noChangeAspect="1"/>
          </p:cNvPicPr>
          <p:nvPr/>
        </p:nvPicPr>
        <p:blipFill>
          <a:blip r:embed="rId3"/>
          <a:stretch>
            <a:fillRect/>
          </a:stretch>
        </p:blipFill>
        <p:spPr>
          <a:xfrm>
            <a:off x="1671637" y="1160785"/>
            <a:ext cx="5800725" cy="3333750"/>
          </a:xfrm>
          <a:prstGeom prst="rect">
            <a:avLst/>
          </a:prstGeom>
        </p:spPr>
      </p:pic>
      <p:pic>
        <p:nvPicPr>
          <p:cNvPr id="6" name="Picture 5">
            <a:extLst>
              <a:ext uri="{FF2B5EF4-FFF2-40B4-BE49-F238E27FC236}">
                <a16:creationId xmlns:a16="http://schemas.microsoft.com/office/drawing/2014/main" id="{DB298783-490A-4B60-AFC6-ABB3ADEC93BF}"/>
              </a:ext>
            </a:extLst>
          </p:cNvPr>
          <p:cNvPicPr>
            <a:picLocks noChangeAspect="1"/>
          </p:cNvPicPr>
          <p:nvPr/>
        </p:nvPicPr>
        <p:blipFill>
          <a:blip r:embed="rId4"/>
          <a:stretch>
            <a:fillRect/>
          </a:stretch>
        </p:blipFill>
        <p:spPr>
          <a:xfrm>
            <a:off x="7156111" y="0"/>
            <a:ext cx="1571565" cy="1564580"/>
          </a:xfrm>
          <a:prstGeom prst="rect">
            <a:avLst/>
          </a:prstGeom>
        </p:spPr>
      </p:pic>
    </p:spTree>
    <p:extLst>
      <p:ext uri="{BB962C8B-B14F-4D97-AF65-F5344CB8AC3E}">
        <p14:creationId xmlns:p14="http://schemas.microsoft.com/office/powerpoint/2010/main" val="860351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D5F1AC-610F-4AF4-92FC-F680AEB78CF2}"/>
              </a:ext>
            </a:extLst>
          </p:cNvPr>
          <p:cNvPicPr>
            <a:picLocks noChangeAspect="1"/>
          </p:cNvPicPr>
          <p:nvPr/>
        </p:nvPicPr>
        <p:blipFill rotWithShape="1">
          <a:blip r:embed="rId3"/>
          <a:srcRect r="3752"/>
          <a:stretch/>
        </p:blipFill>
        <p:spPr>
          <a:xfrm>
            <a:off x="479940" y="167433"/>
            <a:ext cx="7480738" cy="451485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780689" y="3341927"/>
            <a:ext cx="262767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Managing local app state</a:t>
            </a:r>
          </a:p>
        </p:txBody>
      </p:sp>
    </p:spTree>
    <p:extLst>
      <p:ext uri="{BB962C8B-B14F-4D97-AF65-F5344CB8AC3E}">
        <p14:creationId xmlns:p14="http://schemas.microsoft.com/office/powerpoint/2010/main" val="2593842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6B0A50-285E-432D-9C43-58C99FD0E4BE}"/>
              </a:ext>
            </a:extLst>
          </p:cNvPr>
          <p:cNvPicPr>
            <a:picLocks noChangeAspect="1"/>
          </p:cNvPicPr>
          <p:nvPr/>
        </p:nvPicPr>
        <p:blipFill>
          <a:blip r:embed="rId3"/>
          <a:stretch>
            <a:fillRect/>
          </a:stretch>
        </p:blipFill>
        <p:spPr>
          <a:xfrm>
            <a:off x="459826" y="309900"/>
            <a:ext cx="7307317" cy="4161111"/>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780689" y="3341927"/>
            <a:ext cx="262767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Continued code</a:t>
            </a:r>
          </a:p>
        </p:txBody>
      </p:sp>
    </p:spTree>
    <p:extLst>
      <p:ext uri="{BB962C8B-B14F-4D97-AF65-F5344CB8AC3E}">
        <p14:creationId xmlns:p14="http://schemas.microsoft.com/office/powerpoint/2010/main" val="3113479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45</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741946" y="1588655"/>
            <a:ext cx="4931838" cy="2462213"/>
          </a:xfrm>
          <a:prstGeom prst="rect">
            <a:avLst/>
          </a:prstGeom>
        </p:spPr>
        <p:txBody>
          <a:bodyPr wrap="square">
            <a:spAutoFit/>
          </a:bodyPr>
          <a:lstStyle/>
          <a:p>
            <a:pPr marL="457200" indent="-457200" defTabSz="685800">
              <a:buClrTx/>
              <a:buFont typeface="Arial" panose="020B0604020202020204" pitchFamily="34" charset="0"/>
              <a:buChar char="•"/>
            </a:pPr>
            <a:r>
              <a:rPr lang="en-US" sz="2200" kern="1200" dirty="0">
                <a:solidFill>
                  <a:prstClr val="black"/>
                </a:solidFill>
                <a:latin typeface="Source Code Pro" panose="020B0509030403020204" pitchFamily="49" charset="0"/>
                <a:ea typeface="Source Code Pro" panose="020B0509030403020204" pitchFamily="49" charset="0"/>
                <a:cs typeface="+mn-cs"/>
              </a:rPr>
              <a:t>Using Apollo Client with JavaScript</a:t>
            </a:r>
          </a:p>
          <a:p>
            <a:pPr marL="457200" indent="-457200" defTabSz="685800">
              <a:buClrTx/>
              <a:buFont typeface="Arial" panose="020B0604020202020204" pitchFamily="34" charset="0"/>
              <a:buChar char="•"/>
            </a:pPr>
            <a:r>
              <a:rPr lang="en-US" sz="2200" kern="1200" dirty="0">
                <a:solidFill>
                  <a:prstClr val="black"/>
                </a:solidFill>
                <a:latin typeface="Source Code Pro" panose="020B0509030403020204" pitchFamily="49" charset="0"/>
                <a:ea typeface="Source Code Pro" panose="020B0509030403020204" pitchFamily="49" charset="0"/>
                <a:cs typeface="+mn-cs"/>
              </a:rPr>
              <a:t>Using Apollo Client with React</a:t>
            </a:r>
          </a:p>
          <a:p>
            <a:pPr marL="457200" indent="-457200" defTabSz="685800">
              <a:buClrTx/>
              <a:buFont typeface="Arial" panose="020B0604020202020204" pitchFamily="34" charset="0"/>
              <a:buChar char="•"/>
            </a:pPr>
            <a:r>
              <a:rPr lang="en-US" sz="2200" kern="1200" dirty="0">
                <a:solidFill>
                  <a:prstClr val="black"/>
                </a:solidFill>
                <a:latin typeface="Source Code Pro" panose="020B0509030403020204" pitchFamily="49" charset="0"/>
                <a:ea typeface="Source Code Pro" panose="020B0509030403020204" pitchFamily="49" charset="0"/>
                <a:cs typeface="+mn-cs"/>
              </a:rPr>
              <a:t>Managing local app state</a:t>
            </a:r>
          </a:p>
          <a:p>
            <a:pPr marL="457200" indent="-457200" defTabSz="685800">
              <a:buClrTx/>
              <a:buFont typeface="Arial" panose="020B0604020202020204" pitchFamily="34" charset="0"/>
              <a:buChar char="•"/>
            </a:pPr>
            <a:r>
              <a:rPr lang="en-US" sz="2200" b="1" kern="1200" dirty="0">
                <a:solidFill>
                  <a:prstClr val="black"/>
                </a:solidFill>
                <a:latin typeface="Source Code Pro" panose="020B0509030403020204" pitchFamily="49" charset="0"/>
                <a:ea typeface="Source Code Pro" panose="020B0509030403020204" pitchFamily="49" charset="0"/>
                <a:cs typeface="+mn-cs"/>
              </a:rPr>
              <a:t>Implementing and using </a:t>
            </a:r>
            <a:r>
              <a:rPr lang="en-US" sz="2200" b="1" kern="1200" dirty="0" err="1">
                <a:solidFill>
                  <a:prstClr val="black"/>
                </a:solidFill>
                <a:latin typeface="Source Code Pro" panose="020B0509030403020204" pitchFamily="49" charset="0"/>
                <a:ea typeface="Source Code Pro" panose="020B0509030403020204" pitchFamily="49" charset="0"/>
                <a:cs typeface="+mn-cs"/>
              </a:rPr>
              <a:t>GraphQL</a:t>
            </a:r>
            <a:r>
              <a:rPr lang="en-US" sz="2200" b="1" kern="1200" dirty="0">
                <a:solidFill>
                  <a:prstClr val="black"/>
                </a:solidFill>
                <a:latin typeface="Source Code Pro" panose="020B0509030403020204" pitchFamily="49" charset="0"/>
                <a:ea typeface="Source Code Pro" panose="020B0509030403020204" pitchFamily="49" charset="0"/>
                <a:cs typeface="+mn-cs"/>
              </a:rPr>
              <a:t> subscriptions</a:t>
            </a:r>
          </a:p>
        </p:txBody>
      </p:sp>
      <p:sp>
        <p:nvSpPr>
          <p:cNvPr id="20" name="Rectangle 19">
            <a:extLst>
              <a:ext uri="{FF2B5EF4-FFF2-40B4-BE49-F238E27FC236}">
                <a16:creationId xmlns:a16="http://schemas.microsoft.com/office/drawing/2014/main" id="{EB5DA4E8-E26B-4E49-9C6B-AAB5916AF78B}"/>
              </a:ext>
            </a:extLst>
          </p:cNvPr>
          <p:cNvSpPr/>
          <p:nvPr/>
        </p:nvSpPr>
        <p:spPr>
          <a:xfrm>
            <a:off x="15570" y="134944"/>
            <a:ext cx="9128430"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pic>
        <p:nvPicPr>
          <p:cNvPr id="3" name="Picture 2">
            <a:extLst>
              <a:ext uri="{FF2B5EF4-FFF2-40B4-BE49-F238E27FC236}">
                <a16:creationId xmlns:a16="http://schemas.microsoft.com/office/drawing/2014/main" id="{992A1D16-4DF4-48BC-B6F7-F59244C5F7C9}"/>
              </a:ext>
            </a:extLst>
          </p:cNvPr>
          <p:cNvPicPr>
            <a:picLocks noChangeAspect="1"/>
          </p:cNvPicPr>
          <p:nvPr/>
        </p:nvPicPr>
        <p:blipFill>
          <a:blip r:embed="rId3"/>
          <a:stretch>
            <a:fillRect/>
          </a:stretch>
        </p:blipFill>
        <p:spPr>
          <a:xfrm>
            <a:off x="6375736" y="1619250"/>
            <a:ext cx="1962150" cy="1905000"/>
          </a:xfrm>
          <a:prstGeom prst="rect">
            <a:avLst/>
          </a:prstGeom>
        </p:spPr>
      </p:pic>
    </p:spTree>
    <p:extLst>
      <p:ext uri="{BB962C8B-B14F-4D97-AF65-F5344CB8AC3E}">
        <p14:creationId xmlns:p14="http://schemas.microsoft.com/office/powerpoint/2010/main" val="17705297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60367"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Implementing and using GraphQL subscriptions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78685"/>
            <a:ext cx="7596822" cy="247439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export default function Home()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const { error, loading, data } = useQuery(TASK_MAIN_LIST,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pollInterval: 5000,</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8D58A62A-A598-4217-9114-3BAF48A2765A}"/>
              </a:ext>
            </a:extLst>
          </p:cNvPr>
          <p:cNvPicPr>
            <a:picLocks noChangeAspect="1"/>
          </p:cNvPicPr>
          <p:nvPr/>
        </p:nvPicPr>
        <p:blipFill>
          <a:blip r:embed="rId3"/>
          <a:stretch>
            <a:fillRect/>
          </a:stretch>
        </p:blipFill>
        <p:spPr>
          <a:xfrm>
            <a:off x="6453844" y="2280961"/>
            <a:ext cx="2143125" cy="2143125"/>
          </a:xfrm>
          <a:prstGeom prst="rect">
            <a:avLst/>
          </a:prstGeom>
        </p:spPr>
      </p:pic>
    </p:spTree>
    <p:extLst>
      <p:ext uri="{BB962C8B-B14F-4D97-AF65-F5344CB8AC3E}">
        <p14:creationId xmlns:p14="http://schemas.microsoft.com/office/powerpoint/2010/main" val="4224142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60367"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Implementing and using GraphQL subscriptions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E87423CC-E60D-4E0F-AB38-1499FD69304D}"/>
              </a:ext>
            </a:extLst>
          </p:cNvPr>
          <p:cNvPicPr>
            <a:picLocks noChangeAspect="1"/>
          </p:cNvPicPr>
          <p:nvPr/>
        </p:nvPicPr>
        <p:blipFill>
          <a:blip r:embed="rId3"/>
          <a:stretch>
            <a:fillRect/>
          </a:stretch>
        </p:blipFill>
        <p:spPr>
          <a:xfrm>
            <a:off x="1214437" y="1184597"/>
            <a:ext cx="6715125" cy="3286125"/>
          </a:xfrm>
          <a:prstGeom prst="rect">
            <a:avLst/>
          </a:prstGeom>
        </p:spPr>
      </p:pic>
      <p:pic>
        <p:nvPicPr>
          <p:cNvPr id="2" name="Picture 1">
            <a:extLst>
              <a:ext uri="{FF2B5EF4-FFF2-40B4-BE49-F238E27FC236}">
                <a16:creationId xmlns:a16="http://schemas.microsoft.com/office/drawing/2014/main" id="{520D4900-1000-4073-938F-B46625FA5499}"/>
              </a:ext>
            </a:extLst>
          </p:cNvPr>
          <p:cNvPicPr>
            <a:picLocks noChangeAspect="1"/>
          </p:cNvPicPr>
          <p:nvPr/>
        </p:nvPicPr>
        <p:blipFill>
          <a:blip r:embed="rId4"/>
          <a:stretch>
            <a:fillRect/>
          </a:stretch>
        </p:blipFill>
        <p:spPr>
          <a:xfrm>
            <a:off x="6973367" y="2445626"/>
            <a:ext cx="1912390" cy="1912390"/>
          </a:xfrm>
          <a:prstGeom prst="rect">
            <a:avLst/>
          </a:prstGeom>
        </p:spPr>
      </p:pic>
    </p:spTree>
    <p:extLst>
      <p:ext uri="{BB962C8B-B14F-4D97-AF65-F5344CB8AC3E}">
        <p14:creationId xmlns:p14="http://schemas.microsoft.com/office/powerpoint/2010/main" val="1061398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60367"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Implementing subscriptions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246243"/>
            <a:ext cx="7596822" cy="935513"/>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Start by installing the apollo-server package.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npm</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install apollo-server</a:t>
            </a:r>
          </a:p>
        </p:txBody>
      </p:sp>
      <p:pic>
        <p:nvPicPr>
          <p:cNvPr id="5122" name="Picture 2" descr="GraphQL - Wikipedia">
            <a:extLst>
              <a:ext uri="{FF2B5EF4-FFF2-40B4-BE49-F238E27FC236}">
                <a16:creationId xmlns:a16="http://schemas.microsoft.com/office/drawing/2014/main" id="{734BF0A0-B59C-41C9-96AA-0D111E4F8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5306" y="2939926"/>
            <a:ext cx="1397070" cy="13970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73EA51F-6965-4AA2-B915-B2365EF840EE}"/>
              </a:ext>
            </a:extLst>
          </p:cNvPr>
          <p:cNvPicPr>
            <a:picLocks noChangeAspect="1"/>
          </p:cNvPicPr>
          <p:nvPr/>
        </p:nvPicPr>
        <p:blipFill>
          <a:blip r:embed="rId4"/>
          <a:stretch>
            <a:fillRect/>
          </a:stretch>
        </p:blipFill>
        <p:spPr>
          <a:xfrm>
            <a:off x="5823223" y="236174"/>
            <a:ext cx="1670653" cy="1663228"/>
          </a:xfrm>
          <a:prstGeom prst="rect">
            <a:avLst/>
          </a:prstGeom>
        </p:spPr>
      </p:pic>
    </p:spTree>
    <p:extLst>
      <p:ext uri="{BB962C8B-B14F-4D97-AF65-F5344CB8AC3E}">
        <p14:creationId xmlns:p14="http://schemas.microsoft.com/office/powerpoint/2010/main" val="1877739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23D58EA9-3ACF-4362-BFA7-7EEA401BC0DC}"/>
              </a:ext>
            </a:extLst>
          </p:cNvPr>
          <p:cNvPicPr>
            <a:picLocks noChangeAspect="1"/>
          </p:cNvPicPr>
          <p:nvPr/>
        </p:nvPicPr>
        <p:blipFill>
          <a:blip r:embed="rId3"/>
          <a:stretch>
            <a:fillRect/>
          </a:stretch>
        </p:blipFill>
        <p:spPr>
          <a:xfrm>
            <a:off x="918611" y="356989"/>
            <a:ext cx="7306778" cy="4094774"/>
          </a:xfrm>
          <a:prstGeom prst="rect">
            <a:avLst/>
          </a:prstGeom>
        </p:spPr>
      </p:pic>
      <p:sp>
        <p:nvSpPr>
          <p:cNvPr id="5" name="Arrow: Pentagon 4">
            <a:extLst>
              <a:ext uri="{FF2B5EF4-FFF2-40B4-BE49-F238E27FC236}">
                <a16:creationId xmlns:a16="http://schemas.microsoft.com/office/drawing/2014/main" id="{A57708DE-E8EF-47A1-B55A-5F10C256E44D}"/>
              </a:ext>
            </a:extLst>
          </p:cNvPr>
          <p:cNvSpPr/>
          <p:nvPr/>
        </p:nvSpPr>
        <p:spPr>
          <a:xfrm>
            <a:off x="3834188" y="3753931"/>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Implementing subscriptions</a:t>
            </a:r>
          </a:p>
        </p:txBody>
      </p:sp>
    </p:spTree>
    <p:extLst>
      <p:ext uri="{BB962C8B-B14F-4D97-AF65-F5344CB8AC3E}">
        <p14:creationId xmlns:p14="http://schemas.microsoft.com/office/powerpoint/2010/main" val="3018671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00102"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Apollo Client with JavaScript</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52AB093D-2CE9-4D05-B4E8-0FBE0D9741EC}"/>
              </a:ext>
            </a:extLst>
          </p:cNvPr>
          <p:cNvPicPr>
            <a:picLocks noChangeAspect="1"/>
          </p:cNvPicPr>
          <p:nvPr/>
        </p:nvPicPr>
        <p:blipFill>
          <a:blip r:embed="rId3"/>
          <a:stretch>
            <a:fillRect/>
          </a:stretch>
        </p:blipFill>
        <p:spPr>
          <a:xfrm>
            <a:off x="523649" y="1938041"/>
            <a:ext cx="8096702" cy="2239032"/>
          </a:xfrm>
          <a:prstGeom prst="rect">
            <a:avLst/>
          </a:prstGeom>
        </p:spPr>
      </p:pic>
    </p:spTree>
    <p:extLst>
      <p:ext uri="{BB962C8B-B14F-4D97-AF65-F5344CB8AC3E}">
        <p14:creationId xmlns:p14="http://schemas.microsoft.com/office/powerpoint/2010/main" val="2132182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60367"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Implementing subscriptions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82686"/>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000" dirty="0">
                <a:latin typeface="Source Code Pro" panose="020B0509030403020204" pitchFamily="49" charset="0"/>
                <a:ea typeface="Source Code Pro" panose="020B0509030403020204" pitchFamily="49" charset="0"/>
              </a:rPr>
              <a:t>T</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 Pub/Sub operations will happen in multiple places, let’s create a new file under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api</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src</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/pubsub.js to prepare a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PubSub</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instance for any part of the API server code to use.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PubSub</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from 'apollo-server';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pubsub</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new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PubSub</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export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pubsub</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13376891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60367" y="1873918"/>
            <a:ext cx="375994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Implementing subscriptions</a:t>
            </a:r>
          </a:p>
        </p:txBody>
      </p:sp>
      <p:pic>
        <p:nvPicPr>
          <p:cNvPr id="3" name="Picture 2">
            <a:extLst>
              <a:ext uri="{FF2B5EF4-FFF2-40B4-BE49-F238E27FC236}">
                <a16:creationId xmlns:a16="http://schemas.microsoft.com/office/drawing/2014/main" id="{20019287-A191-49C9-9828-C7F44E1A8C71}"/>
              </a:ext>
            </a:extLst>
          </p:cNvPr>
          <p:cNvPicPr>
            <a:picLocks noChangeAspect="1"/>
          </p:cNvPicPr>
          <p:nvPr/>
        </p:nvPicPr>
        <p:blipFill rotWithShape="1">
          <a:blip r:embed="rId3"/>
          <a:srcRect l="1358"/>
          <a:stretch/>
        </p:blipFill>
        <p:spPr>
          <a:xfrm>
            <a:off x="3184635" y="42318"/>
            <a:ext cx="5822732" cy="4652774"/>
          </a:xfrm>
          <a:prstGeom prst="rect">
            <a:avLst/>
          </a:prstGeom>
        </p:spPr>
      </p:pic>
    </p:spTree>
    <p:extLst>
      <p:ext uri="{BB962C8B-B14F-4D97-AF65-F5344CB8AC3E}">
        <p14:creationId xmlns:p14="http://schemas.microsoft.com/office/powerpoint/2010/main" val="3504329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FC1113-C5D0-4682-8F20-C96AC15736A8}"/>
              </a:ext>
            </a:extLst>
          </p:cNvPr>
          <p:cNvPicPr>
            <a:picLocks noChangeAspect="1"/>
          </p:cNvPicPr>
          <p:nvPr/>
        </p:nvPicPr>
        <p:blipFill>
          <a:blip r:embed="rId3"/>
          <a:stretch>
            <a:fillRect/>
          </a:stretch>
        </p:blipFill>
        <p:spPr>
          <a:xfrm>
            <a:off x="988550" y="442912"/>
            <a:ext cx="7019925" cy="4257675"/>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557884" y="442912"/>
            <a:ext cx="375994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Continued code</a:t>
            </a:r>
          </a:p>
        </p:txBody>
      </p:sp>
      <p:pic>
        <p:nvPicPr>
          <p:cNvPr id="2" name="Picture 1">
            <a:extLst>
              <a:ext uri="{FF2B5EF4-FFF2-40B4-BE49-F238E27FC236}">
                <a16:creationId xmlns:a16="http://schemas.microsoft.com/office/drawing/2014/main" id="{11A273E0-A9C5-4A59-B766-FB4DB2EB1CC2}"/>
              </a:ext>
            </a:extLst>
          </p:cNvPr>
          <p:cNvPicPr>
            <a:picLocks noChangeAspect="1"/>
          </p:cNvPicPr>
          <p:nvPr/>
        </p:nvPicPr>
        <p:blipFill>
          <a:blip r:embed="rId4"/>
          <a:stretch>
            <a:fillRect/>
          </a:stretch>
        </p:blipFill>
        <p:spPr>
          <a:xfrm>
            <a:off x="5671809" y="3668633"/>
            <a:ext cx="2991342" cy="927836"/>
          </a:xfrm>
          <a:prstGeom prst="rect">
            <a:avLst/>
          </a:prstGeom>
        </p:spPr>
      </p:pic>
    </p:spTree>
    <p:extLst>
      <p:ext uri="{BB962C8B-B14F-4D97-AF65-F5344CB8AC3E}">
        <p14:creationId xmlns:p14="http://schemas.microsoft.com/office/powerpoint/2010/main" val="36932375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3DC9EB-58FD-453E-A459-D19438591FEF}"/>
              </a:ext>
            </a:extLst>
          </p:cNvPr>
          <p:cNvPicPr>
            <a:picLocks noChangeAspect="1"/>
          </p:cNvPicPr>
          <p:nvPr/>
        </p:nvPicPr>
        <p:blipFill>
          <a:blip r:embed="rId3"/>
          <a:stretch>
            <a:fillRect/>
          </a:stretch>
        </p:blipFill>
        <p:spPr>
          <a:xfrm>
            <a:off x="585623" y="262396"/>
            <a:ext cx="6648450" cy="428625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759668" y="1707689"/>
            <a:ext cx="4616130"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Implementing subscriptions</a:t>
            </a:r>
          </a:p>
        </p:txBody>
      </p:sp>
    </p:spTree>
    <p:extLst>
      <p:ext uri="{BB962C8B-B14F-4D97-AF65-F5344CB8AC3E}">
        <p14:creationId xmlns:p14="http://schemas.microsoft.com/office/powerpoint/2010/main" val="3756684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60367"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Implementing subscriptions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74188"/>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SubscriptionType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from './subscriptions';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export const schema = new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GraphQLSchema</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query: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QueryType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mutation: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MutationType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subscription: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SubscriptionType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console.log(</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printSchema</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(schema));</a:t>
            </a:r>
          </a:p>
        </p:txBody>
      </p:sp>
      <p:pic>
        <p:nvPicPr>
          <p:cNvPr id="6146" name="Picture 2" descr="react apollo | The Startup">
            <a:extLst>
              <a:ext uri="{FF2B5EF4-FFF2-40B4-BE49-F238E27FC236}">
                <a16:creationId xmlns:a16="http://schemas.microsoft.com/office/drawing/2014/main" id="{899764CD-ECB0-44DD-9BA4-980E642B8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317693"/>
            <a:ext cx="2497357" cy="774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3830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60367"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Implementing subscriptions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28797"/>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test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taskMainListChanged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mutation, open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Playground editor at http://localhost:4000/graphql and run the following operation.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subscription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taskMainListChanged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6" name="Picture 2" descr="react apollo | The Startup">
            <a:extLst>
              <a:ext uri="{FF2B5EF4-FFF2-40B4-BE49-F238E27FC236}">
                <a16:creationId xmlns:a16="http://schemas.microsoft.com/office/drawing/2014/main" id="{19E34479-EE44-43CA-83DC-76113393D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95145"/>
            <a:ext cx="3773472" cy="117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0965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60367"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Implementing subscriptions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62773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use the following Docker command to start the container and run tests: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9EE278F4-A5E5-4E83-8E01-C0DE5A5AD3E9}"/>
              </a:ext>
            </a:extLst>
          </p:cNvPr>
          <p:cNvPicPr>
            <a:picLocks noChangeAspect="1"/>
          </p:cNvPicPr>
          <p:nvPr/>
        </p:nvPicPr>
        <p:blipFill>
          <a:blip r:embed="rId3"/>
          <a:stretch>
            <a:fillRect/>
          </a:stretch>
        </p:blipFill>
        <p:spPr>
          <a:xfrm>
            <a:off x="17105" y="0"/>
            <a:ext cx="9109790" cy="5143500"/>
          </a:xfrm>
          <a:prstGeom prst="rect">
            <a:avLst/>
          </a:prstGeom>
        </p:spPr>
      </p:pic>
    </p:spTree>
    <p:extLst>
      <p:ext uri="{BB962C8B-B14F-4D97-AF65-F5344CB8AC3E}">
        <p14:creationId xmlns:p14="http://schemas.microsoft.com/office/powerpoint/2010/main" val="40257809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2" name="Picture 1">
            <a:extLst>
              <a:ext uri="{FF2B5EF4-FFF2-40B4-BE49-F238E27FC236}">
                <a16:creationId xmlns:a16="http://schemas.microsoft.com/office/drawing/2014/main" id="{7280DF63-1555-4D52-A58E-7BA25DCBD12F}"/>
              </a:ext>
            </a:extLst>
          </p:cNvPr>
          <p:cNvPicPr>
            <a:picLocks noChangeAspect="1"/>
          </p:cNvPicPr>
          <p:nvPr/>
        </p:nvPicPr>
        <p:blipFill>
          <a:blip r:embed="rId3"/>
          <a:stretch>
            <a:fillRect/>
          </a:stretch>
        </p:blipFill>
        <p:spPr>
          <a:xfrm>
            <a:off x="773589" y="64798"/>
            <a:ext cx="7596822" cy="4630294"/>
          </a:xfrm>
          <a:prstGeom prst="rect">
            <a:avLst/>
          </a:prstGeom>
        </p:spPr>
      </p:pic>
    </p:spTree>
    <p:extLst>
      <p:ext uri="{BB962C8B-B14F-4D97-AF65-F5344CB8AC3E}">
        <p14:creationId xmlns:p14="http://schemas.microsoft.com/office/powerpoint/2010/main" val="20056460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6927E-7621-4418-916B-FBA585BED0BE}"/>
              </a:ext>
            </a:extLst>
          </p:cNvPr>
          <p:cNvPicPr>
            <a:picLocks noChangeAspect="1"/>
          </p:cNvPicPr>
          <p:nvPr/>
        </p:nvPicPr>
        <p:blipFill>
          <a:blip r:embed="rId3"/>
          <a:stretch>
            <a:fillRect/>
          </a:stretch>
        </p:blipFill>
        <p:spPr>
          <a:xfrm>
            <a:off x="536027" y="6435"/>
            <a:ext cx="4842024" cy="4688657"/>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728137" y="1873918"/>
            <a:ext cx="4731743"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Implementing subscriptions</a:t>
            </a:r>
          </a:p>
        </p:txBody>
      </p:sp>
    </p:spTree>
    <p:extLst>
      <p:ext uri="{BB962C8B-B14F-4D97-AF65-F5344CB8AC3E}">
        <p14:creationId xmlns:p14="http://schemas.microsoft.com/office/powerpoint/2010/main" val="19860225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920734" y="2007113"/>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Apollo Server</a:t>
            </a:r>
          </a:p>
        </p:txBody>
      </p:sp>
      <p:pic>
        <p:nvPicPr>
          <p:cNvPr id="3" name="Picture 2">
            <a:extLst>
              <a:ext uri="{FF2B5EF4-FFF2-40B4-BE49-F238E27FC236}">
                <a16:creationId xmlns:a16="http://schemas.microsoft.com/office/drawing/2014/main" id="{340F4F93-9084-46CD-A109-6D904CAD7C5C}"/>
              </a:ext>
            </a:extLst>
          </p:cNvPr>
          <p:cNvPicPr>
            <a:picLocks noChangeAspect="1"/>
          </p:cNvPicPr>
          <p:nvPr/>
        </p:nvPicPr>
        <p:blipFill>
          <a:blip r:embed="rId3"/>
          <a:stretch>
            <a:fillRect/>
          </a:stretch>
        </p:blipFill>
        <p:spPr>
          <a:xfrm>
            <a:off x="4106537" y="139142"/>
            <a:ext cx="5037463" cy="4550979"/>
          </a:xfrm>
          <a:prstGeom prst="rect">
            <a:avLst/>
          </a:prstGeom>
        </p:spPr>
      </p:pic>
    </p:spTree>
    <p:extLst>
      <p:ext uri="{BB962C8B-B14F-4D97-AF65-F5344CB8AC3E}">
        <p14:creationId xmlns:p14="http://schemas.microsoft.com/office/powerpoint/2010/main" val="527971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7" name="Arrow: Pentagon 6">
            <a:extLst>
              <a:ext uri="{FF2B5EF4-FFF2-40B4-BE49-F238E27FC236}">
                <a16:creationId xmlns:a16="http://schemas.microsoft.com/office/drawing/2014/main" id="{423F4BDF-D1AB-4FDE-9E11-86416833C091}"/>
              </a:ext>
            </a:extLst>
          </p:cNvPr>
          <p:cNvSpPr/>
          <p:nvPr/>
        </p:nvSpPr>
        <p:spPr>
          <a:xfrm>
            <a:off x="554960" y="1873918"/>
            <a:ext cx="350867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Making a query request</a:t>
            </a:r>
          </a:p>
        </p:txBody>
      </p:sp>
      <p:pic>
        <p:nvPicPr>
          <p:cNvPr id="8" name="Picture 7">
            <a:extLst>
              <a:ext uri="{FF2B5EF4-FFF2-40B4-BE49-F238E27FC236}">
                <a16:creationId xmlns:a16="http://schemas.microsoft.com/office/drawing/2014/main" id="{9544DD6C-42D9-4F55-85E9-BC0506440C32}"/>
              </a:ext>
            </a:extLst>
          </p:cNvPr>
          <p:cNvPicPr>
            <a:picLocks noChangeAspect="1"/>
          </p:cNvPicPr>
          <p:nvPr/>
        </p:nvPicPr>
        <p:blipFill>
          <a:blip r:embed="rId3"/>
          <a:stretch>
            <a:fillRect/>
          </a:stretch>
        </p:blipFill>
        <p:spPr>
          <a:xfrm>
            <a:off x="3810985" y="8792"/>
            <a:ext cx="5200650" cy="4686300"/>
          </a:xfrm>
          <a:prstGeom prst="rect">
            <a:avLst/>
          </a:prstGeom>
        </p:spPr>
      </p:pic>
    </p:spTree>
    <p:extLst>
      <p:ext uri="{BB962C8B-B14F-4D97-AF65-F5344CB8AC3E}">
        <p14:creationId xmlns:p14="http://schemas.microsoft.com/office/powerpoint/2010/main" val="25827923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73893" y="1954561"/>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Continued CODE</a:t>
            </a:r>
          </a:p>
        </p:txBody>
      </p:sp>
      <p:pic>
        <p:nvPicPr>
          <p:cNvPr id="6" name="Picture 5">
            <a:extLst>
              <a:ext uri="{FF2B5EF4-FFF2-40B4-BE49-F238E27FC236}">
                <a16:creationId xmlns:a16="http://schemas.microsoft.com/office/drawing/2014/main" id="{73A33811-711A-4195-AE26-F3E94EB0E474}"/>
              </a:ext>
            </a:extLst>
          </p:cNvPr>
          <p:cNvPicPr>
            <a:picLocks noChangeAspect="1"/>
          </p:cNvPicPr>
          <p:nvPr/>
        </p:nvPicPr>
        <p:blipFill>
          <a:blip r:embed="rId3"/>
          <a:stretch>
            <a:fillRect/>
          </a:stretch>
        </p:blipFill>
        <p:spPr>
          <a:xfrm>
            <a:off x="3911283" y="81051"/>
            <a:ext cx="4885876" cy="4614041"/>
          </a:xfrm>
          <a:prstGeom prst="rect">
            <a:avLst/>
          </a:prstGeom>
        </p:spPr>
      </p:pic>
    </p:spTree>
    <p:extLst>
      <p:ext uri="{BB962C8B-B14F-4D97-AF65-F5344CB8AC3E}">
        <p14:creationId xmlns:p14="http://schemas.microsoft.com/office/powerpoint/2010/main" val="3571972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60367"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Implementing subscriptions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63071"/>
            <a:ext cx="7596822"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Note that I got rid of the 4000 port and used the default config port (which is 4321).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new URLs are as follows: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Server URL: http://localhost:4321/</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Subscriptions URL: ws://localhost:4321/graphql</a:t>
            </a:r>
          </a:p>
        </p:txBody>
      </p:sp>
    </p:spTree>
    <p:extLst>
      <p:ext uri="{BB962C8B-B14F-4D97-AF65-F5344CB8AC3E}">
        <p14:creationId xmlns:p14="http://schemas.microsoft.com/office/powerpoint/2010/main" val="35794492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60367"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subscriptions in UIs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72337"/>
            <a:ext cx="7596822" cy="2166619"/>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WebSocketLink</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from "@apollo/client/link/</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ws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wsLink</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new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WebSocketLink</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uri</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GRAPHQL_SUBSCRIPTIONS_URL,</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options: { reconnect: true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6" name="Picture 2" descr="react apollo | The Startup">
            <a:extLst>
              <a:ext uri="{FF2B5EF4-FFF2-40B4-BE49-F238E27FC236}">
                <a16:creationId xmlns:a16="http://schemas.microsoft.com/office/drawing/2014/main" id="{8C8349F7-B69E-4D2F-8C9F-B321892CB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5587" y="3681230"/>
            <a:ext cx="2854708" cy="885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54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60367"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subscriptions in UIs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36574"/>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define the new GRAPHQL_SUBSCRIPTIONS_URL config value for this project.</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export const GRAPHQL_SERVER_URL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process.env.GRAPHQL_SERVER_URL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'http://localhost:4321';</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export const GRAPHQL_SUBSCRIPTIONS_URL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process.env.GRAPHQL_SUBSCRIPTIONS_URL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ws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://localhost:4321/</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525431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EF205C-2833-497B-8EBC-8567BAFE6507}"/>
              </a:ext>
            </a:extLst>
          </p:cNvPr>
          <p:cNvPicPr>
            <a:picLocks noChangeAspect="1"/>
          </p:cNvPicPr>
          <p:nvPr/>
        </p:nvPicPr>
        <p:blipFill>
          <a:blip r:embed="rId3"/>
          <a:stretch>
            <a:fillRect/>
          </a:stretch>
        </p:blipFill>
        <p:spPr>
          <a:xfrm>
            <a:off x="597910" y="0"/>
            <a:ext cx="4371777" cy="4695092"/>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969687" y="2222834"/>
            <a:ext cx="360504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subscriptions in UIs</a:t>
            </a:r>
          </a:p>
        </p:txBody>
      </p:sp>
    </p:spTree>
    <p:extLst>
      <p:ext uri="{BB962C8B-B14F-4D97-AF65-F5344CB8AC3E}">
        <p14:creationId xmlns:p14="http://schemas.microsoft.com/office/powerpoint/2010/main" val="9646748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B10AA9AE-3860-446A-8DB5-50341F58A072}"/>
              </a:ext>
            </a:extLst>
          </p:cNvPr>
          <p:cNvPicPr>
            <a:picLocks noChangeAspect="1"/>
          </p:cNvPicPr>
          <p:nvPr/>
        </p:nvPicPr>
        <p:blipFill>
          <a:blip r:embed="rId3"/>
          <a:stretch>
            <a:fillRect/>
          </a:stretch>
        </p:blipFill>
        <p:spPr>
          <a:xfrm>
            <a:off x="620110" y="262396"/>
            <a:ext cx="5726496" cy="4374175"/>
          </a:xfrm>
          <a:prstGeom prst="rect">
            <a:avLst/>
          </a:prstGeom>
        </p:spPr>
      </p:pic>
      <p:sp>
        <p:nvSpPr>
          <p:cNvPr id="5" name="Arrow: Pentagon 4">
            <a:extLst>
              <a:ext uri="{FF2B5EF4-FFF2-40B4-BE49-F238E27FC236}">
                <a16:creationId xmlns:a16="http://schemas.microsoft.com/office/drawing/2014/main" id="{A57708DE-E8EF-47A1-B55A-5F10C256E44D}"/>
              </a:ext>
            </a:extLst>
          </p:cNvPr>
          <p:cNvSpPr/>
          <p:nvPr/>
        </p:nvSpPr>
        <p:spPr>
          <a:xfrm>
            <a:off x="3939291" y="3426010"/>
            <a:ext cx="5204709"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subscriptions in UIs</a:t>
            </a:r>
          </a:p>
        </p:txBody>
      </p:sp>
      <p:pic>
        <p:nvPicPr>
          <p:cNvPr id="6" name="Picture 2" descr="react apollo | The Startup">
            <a:extLst>
              <a:ext uri="{FF2B5EF4-FFF2-40B4-BE49-F238E27FC236}">
                <a16:creationId xmlns:a16="http://schemas.microsoft.com/office/drawing/2014/main" id="{B6D76271-E3E2-42CE-B39A-9FE63D145E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140" y="1019658"/>
            <a:ext cx="3471238" cy="1076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547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60367" y="262396"/>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Summary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28797"/>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client library like Apollo manages all the communications between a frontend application and its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API service.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issues data requests and makes their data responses available where needed.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can use Apollo Client with plain JavaScript or with view libraries like React, Vue, and Angular.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React, Apollo Client provides custom hook functions that greatly simplify the code in function components.</a:t>
            </a:r>
          </a:p>
        </p:txBody>
      </p:sp>
    </p:spTree>
    <p:extLst>
      <p:ext uri="{BB962C8B-B14F-4D97-AF65-F5344CB8AC3E}">
        <p14:creationId xmlns:p14="http://schemas.microsoft.com/office/powerpoint/2010/main" val="38324967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67</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2118912" y="1888550"/>
            <a:ext cx="7596822" cy="1366400"/>
          </a:xfrm>
          <a:prstGeom prst="rect">
            <a:avLst/>
          </a:prstGeom>
        </p:spPr>
        <p:txBody>
          <a:bodyPr vert="horz" wrap="square" lIns="0" tIns="12065" rIns="0" bIns="0" rtlCol="0">
            <a:spAutoFit/>
          </a:bodyPr>
          <a:lstStyle/>
          <a:p>
            <a:pPr algn="ctr"/>
            <a:r>
              <a:rPr lang="en-US" sz="8800" b="1" dirty="0">
                <a:solidFill>
                  <a:srgbClr val="ED7D31"/>
                </a:solidFill>
                <a:latin typeface="Amatic SC" panose="00000500000000000000" pitchFamily="2" charset="-79"/>
                <a:cs typeface="Amatic SC" panose="00000500000000000000" pitchFamily="2" charset="-79"/>
              </a:rPr>
              <a:t>"Complete Lab"</a:t>
            </a:r>
          </a:p>
        </p:txBody>
      </p:sp>
      <p:pic>
        <p:nvPicPr>
          <p:cNvPr id="5" name="Picture 2" descr="Man Sticker For Ios Android Giphy Cartoon Person On Computer - LowGif">
            <a:extLst>
              <a:ext uri="{FF2B5EF4-FFF2-40B4-BE49-F238E27FC236}">
                <a16:creationId xmlns:a16="http://schemas.microsoft.com/office/drawing/2014/main" id="{BB31BB4D-C633-4BD4-BE5F-05A35D09666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5006" y="104775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671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647550" y="1873918"/>
            <a:ext cx="2705250"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Making a query request</a:t>
            </a:r>
          </a:p>
        </p:txBody>
      </p:sp>
      <p:pic>
        <p:nvPicPr>
          <p:cNvPr id="2" name="Picture 1">
            <a:extLst>
              <a:ext uri="{FF2B5EF4-FFF2-40B4-BE49-F238E27FC236}">
                <a16:creationId xmlns:a16="http://schemas.microsoft.com/office/drawing/2014/main" id="{FF9BEE16-2627-46ED-A042-174213CA8F4F}"/>
              </a:ext>
            </a:extLst>
          </p:cNvPr>
          <p:cNvPicPr>
            <a:picLocks noChangeAspect="1"/>
          </p:cNvPicPr>
          <p:nvPr/>
        </p:nvPicPr>
        <p:blipFill>
          <a:blip r:embed="rId3"/>
          <a:stretch>
            <a:fillRect/>
          </a:stretch>
        </p:blipFill>
        <p:spPr>
          <a:xfrm>
            <a:off x="3594537" y="233618"/>
            <a:ext cx="5062057" cy="4461474"/>
          </a:xfrm>
          <a:prstGeom prst="rect">
            <a:avLst/>
          </a:prstGeom>
        </p:spPr>
      </p:pic>
    </p:spTree>
    <p:extLst>
      <p:ext uri="{BB962C8B-B14F-4D97-AF65-F5344CB8AC3E}">
        <p14:creationId xmlns:p14="http://schemas.microsoft.com/office/powerpoint/2010/main" val="689127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498513" y="2571750"/>
            <a:ext cx="414665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Making a query request</a:t>
            </a:r>
          </a:p>
        </p:txBody>
      </p:sp>
      <p:pic>
        <p:nvPicPr>
          <p:cNvPr id="3" name="Picture 2">
            <a:extLst>
              <a:ext uri="{FF2B5EF4-FFF2-40B4-BE49-F238E27FC236}">
                <a16:creationId xmlns:a16="http://schemas.microsoft.com/office/drawing/2014/main" id="{6641F1ED-14BC-445A-AB84-F681B43B7A4D}"/>
              </a:ext>
            </a:extLst>
          </p:cNvPr>
          <p:cNvPicPr>
            <a:picLocks noChangeAspect="1"/>
          </p:cNvPicPr>
          <p:nvPr/>
        </p:nvPicPr>
        <p:blipFill>
          <a:blip r:embed="rId3"/>
          <a:stretch>
            <a:fillRect/>
          </a:stretch>
        </p:blipFill>
        <p:spPr>
          <a:xfrm>
            <a:off x="847076" y="48894"/>
            <a:ext cx="3507505" cy="4646198"/>
          </a:xfrm>
          <a:prstGeom prst="rect">
            <a:avLst/>
          </a:prstGeom>
        </p:spPr>
      </p:pic>
      <p:pic>
        <p:nvPicPr>
          <p:cNvPr id="1026" name="Picture 2" descr="GitHub - apollographql/apollo-client: A fully-featured, production ready  caching GraphQL client for every UI framework and GraphQL server.">
            <a:extLst>
              <a:ext uri="{FF2B5EF4-FFF2-40B4-BE49-F238E27FC236}">
                <a16:creationId xmlns:a16="http://schemas.microsoft.com/office/drawing/2014/main" id="{7502DBE5-0383-4F15-A446-90C50604D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421" y="1039210"/>
            <a:ext cx="3638550"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78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665084" y="139142"/>
            <a:ext cx="822326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Making a query request</a:t>
            </a:r>
          </a:p>
        </p:txBody>
      </p:sp>
      <p:pic>
        <p:nvPicPr>
          <p:cNvPr id="2" name="Picture 1">
            <a:extLst>
              <a:ext uri="{FF2B5EF4-FFF2-40B4-BE49-F238E27FC236}">
                <a16:creationId xmlns:a16="http://schemas.microsoft.com/office/drawing/2014/main" id="{94A82299-DACC-4BA7-8E4D-E2C40AC9A738}"/>
              </a:ext>
            </a:extLst>
          </p:cNvPr>
          <p:cNvPicPr>
            <a:picLocks noChangeAspect="1"/>
          </p:cNvPicPr>
          <p:nvPr/>
        </p:nvPicPr>
        <p:blipFill>
          <a:blip r:embed="rId3"/>
          <a:stretch>
            <a:fillRect/>
          </a:stretch>
        </p:blipFill>
        <p:spPr>
          <a:xfrm>
            <a:off x="1659270" y="974450"/>
            <a:ext cx="5825459" cy="3706420"/>
          </a:xfrm>
          <a:prstGeom prst="rect">
            <a:avLst/>
          </a:prstGeom>
        </p:spPr>
      </p:pic>
    </p:spTree>
    <p:extLst>
      <p:ext uri="{BB962C8B-B14F-4D97-AF65-F5344CB8AC3E}">
        <p14:creationId xmlns:p14="http://schemas.microsoft.com/office/powerpoint/2010/main" val="1136117041"/>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4">
      <a:majorFont>
        <a:latin typeface="Gill Sans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24807</TotalTime>
  <Words>9313</Words>
  <Application>Microsoft Office PowerPoint</Application>
  <PresentationFormat>On-screen Show (16:9)</PresentationFormat>
  <Paragraphs>585</Paragraphs>
  <Slides>67</Slides>
  <Notes>67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67</vt:i4>
      </vt:variant>
    </vt:vector>
  </HeadingPairs>
  <TitlesOfParts>
    <vt:vector size="82" baseType="lpstr">
      <vt:lpstr>Amatic SC</vt:lpstr>
      <vt:lpstr>Arial</vt:lpstr>
      <vt:lpstr>Calibri</vt:lpstr>
      <vt:lpstr>Calibri Light</vt:lpstr>
      <vt:lpstr>Century Gothic</vt:lpstr>
      <vt:lpstr>Gill Sans MT</vt:lpstr>
      <vt:lpstr>Gill Sans MT Condensed</vt:lpstr>
      <vt:lpstr>inherit</vt:lpstr>
      <vt:lpstr>Lato</vt:lpstr>
      <vt:lpstr>Merriweather</vt:lpstr>
      <vt:lpstr>Palatino Linotype</vt:lpstr>
      <vt:lpstr>Poppins Bold</vt:lpstr>
      <vt:lpstr>Source Code Pro</vt:lpstr>
      <vt:lpstr>1_Tema de Office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Owner</dc:creator>
  <cp:lastModifiedBy>ZAIN-UL-ABDIN</cp:lastModifiedBy>
  <cp:revision>508</cp:revision>
  <dcterms:modified xsi:type="dcterms:W3CDTF">2022-01-02T15:08:41Z</dcterms:modified>
</cp:coreProperties>
</file>